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56" r:id="rId2"/>
    <p:sldId id="259" r:id="rId3"/>
    <p:sldId id="260" r:id="rId4"/>
    <p:sldId id="257" r:id="rId5"/>
    <p:sldId id="261" r:id="rId6"/>
    <p:sldId id="263" r:id="rId7"/>
    <p:sldId id="264" r:id="rId8"/>
    <p:sldId id="265" r:id="rId9"/>
    <p:sldId id="266" r:id="rId10"/>
    <p:sldId id="267" r:id="rId11"/>
    <p:sldId id="268" r:id="rId12"/>
    <p:sldId id="262" r:id="rId13"/>
    <p:sldId id="269" r:id="rId14"/>
    <p:sldId id="271" r:id="rId15"/>
    <p:sldId id="272" r:id="rId16"/>
    <p:sldId id="273" r:id="rId17"/>
    <p:sldId id="280" r:id="rId18"/>
    <p:sldId id="288" r:id="rId19"/>
    <p:sldId id="270" r:id="rId20"/>
    <p:sldId id="258" r:id="rId21"/>
    <p:sldId id="284" r:id="rId22"/>
    <p:sldId id="276" r:id="rId23"/>
    <p:sldId id="285" r:id="rId24"/>
    <p:sldId id="289" r:id="rId25"/>
    <p:sldId id="286" r:id="rId26"/>
    <p:sldId id="278" r:id="rId27"/>
    <p:sldId id="281" r:id="rId28"/>
    <p:sldId id="282" r:id="rId29"/>
    <p:sldId id="283" r:id="rId30"/>
    <p:sldId id="275" r:id="rId31"/>
    <p:sldId id="274" r:id="rId32"/>
    <p:sldId id="277" r:id="rId33"/>
    <p:sldId id="287" r:id="rId34"/>
  </p:sldIdLst>
  <p:sldSz cx="12192000" cy="6858000"/>
  <p:notesSz cx="6858000" cy="91440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696" autoAdjust="0"/>
  </p:normalViewPr>
  <p:slideViewPr>
    <p:cSldViewPr snapToGrid="0">
      <p:cViewPr varScale="1">
        <p:scale>
          <a:sx n="105" d="100"/>
          <a:sy n="105" d="100"/>
        </p:scale>
        <p:origin x="77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84B93199-F335-4B61-8C52-C7F8D49AE360}" type="datetimeFigureOut">
              <a:rPr lang="fa-IR" smtClean="0"/>
              <a:t>06/05/1447</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88790FE5-DAD0-4B80-A3B4-FEC37FE15A1A}" type="slidenum">
              <a:rPr lang="fa-IR" smtClean="0"/>
              <a:t>‹#›</a:t>
            </a:fld>
            <a:endParaRPr lang="fa-IR"/>
          </a:p>
        </p:txBody>
      </p:sp>
    </p:spTree>
    <p:extLst>
      <p:ext uri="{BB962C8B-B14F-4D97-AF65-F5344CB8AC3E}">
        <p14:creationId xmlns:p14="http://schemas.microsoft.com/office/powerpoint/2010/main" val="3851878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a-IR"/>
          </a:p>
        </p:txBody>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Bharti RK. Contribution of Medical Education through Role Playing in Community Health Promotion: A Review. Iran J Public Health. 2023 Jun;52(6):1121-1128. </a:t>
            </a:r>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10.18502/ijph.v52i6.12954. PMID: 37484138; PMCID: PMC10362810.</a:t>
            </a:r>
            <a:endParaRPr lang="fa-IR" dirty="0"/>
          </a:p>
        </p:txBody>
      </p:sp>
      <p:sp>
        <p:nvSpPr>
          <p:cNvPr id="4" name="Slide Number Placeholder 3"/>
          <p:cNvSpPr>
            <a:spLocks noGrp="1"/>
          </p:cNvSpPr>
          <p:nvPr>
            <p:ph type="sldNum" sz="quarter" idx="5"/>
          </p:nvPr>
        </p:nvSpPr>
        <p:spPr/>
        <p:txBody>
          <a:bodyPr/>
          <a:lstStyle/>
          <a:p>
            <a:fld id="{88790FE5-DAD0-4B80-A3B4-FEC37FE15A1A}" type="slidenum">
              <a:rPr lang="fa-IR" smtClean="0"/>
              <a:t>4</a:t>
            </a:fld>
            <a:endParaRPr lang="fa-IR"/>
          </a:p>
        </p:txBody>
      </p:sp>
    </p:spTree>
    <p:extLst>
      <p:ext uri="{BB962C8B-B14F-4D97-AF65-F5344CB8AC3E}">
        <p14:creationId xmlns:p14="http://schemas.microsoft.com/office/powerpoint/2010/main" val="1586632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a-IR"/>
          </a:p>
        </p:txBody>
      </p:sp>
      <p:sp>
        <p:nvSpPr>
          <p:cNvPr id="3" name="Notes Placeholder 2"/>
          <p:cNvSpPr>
            <a:spLocks noGrp="1"/>
          </p:cNvSpPr>
          <p:nvPr>
            <p:ph type="body" idx="1"/>
          </p:nvPr>
        </p:nvSpPr>
        <p:spPr/>
        <p:txBody>
          <a:bodyPr/>
          <a:lstStyle/>
          <a:p>
            <a:pPr algn="r" rtl="1"/>
            <a:r>
              <a:rPr lang="fa-IR" sz="1200" b="0" i="0" kern="1200" dirty="0">
                <a:solidFill>
                  <a:schemeClr val="tx1"/>
                </a:solidFill>
                <a:effectLst/>
                <a:latin typeface="+mn-lt"/>
                <a:ea typeface="+mn-ea"/>
                <a:cs typeface="+mn-cs"/>
              </a:rPr>
              <a:t>مبانی نظری ایفای نقش در آموزش پزشکی بر اساس نظریه یادگیری تجربی دیوید کلب استوار است که معتقد است یادگیری به بهترین شکل از طریق تجربه مستقیم و تأمل در آن تجربه رخ می‌دهد. این نظریه شامل چهار مرحله اصلی است: تجربه ملموس (</a:t>
            </a:r>
            <a:r>
              <a:rPr lang="en-US" sz="1200" b="0" i="0" kern="1200" dirty="0">
                <a:solidFill>
                  <a:schemeClr val="tx1"/>
                </a:solidFill>
                <a:effectLst/>
                <a:latin typeface="+mn-lt"/>
                <a:ea typeface="+mn-ea"/>
                <a:cs typeface="+mn-cs"/>
              </a:rPr>
              <a:t>Concrete Experience)، </a:t>
            </a:r>
            <a:r>
              <a:rPr lang="fa-IR" sz="1200" b="0" i="0" kern="1200" dirty="0">
                <a:solidFill>
                  <a:schemeClr val="tx1"/>
                </a:solidFill>
                <a:effectLst/>
                <a:latin typeface="+mn-lt"/>
                <a:ea typeface="+mn-ea"/>
                <a:cs typeface="+mn-cs"/>
              </a:rPr>
              <a:t>تفکر بازتابی (</a:t>
            </a:r>
            <a:r>
              <a:rPr lang="en-US" sz="1200" b="0" i="0" kern="1200" dirty="0">
                <a:solidFill>
                  <a:schemeClr val="tx1"/>
                </a:solidFill>
                <a:effectLst/>
                <a:latin typeface="+mn-lt"/>
                <a:ea typeface="+mn-ea"/>
                <a:cs typeface="+mn-cs"/>
              </a:rPr>
              <a:t>Reflective Observation)، </a:t>
            </a:r>
            <a:r>
              <a:rPr lang="fa-IR" sz="1200" b="0" i="0" kern="1200" dirty="0">
                <a:solidFill>
                  <a:schemeClr val="tx1"/>
                </a:solidFill>
                <a:effectLst/>
                <a:latin typeface="+mn-lt"/>
                <a:ea typeface="+mn-ea"/>
                <a:cs typeface="+mn-cs"/>
              </a:rPr>
              <a:t>مفاهیم‌سازی انتزاعی (</a:t>
            </a:r>
            <a:r>
              <a:rPr lang="en-US" sz="1200" b="0" i="0" kern="1200" dirty="0">
                <a:solidFill>
                  <a:schemeClr val="tx1"/>
                </a:solidFill>
                <a:effectLst/>
                <a:latin typeface="+mn-lt"/>
                <a:ea typeface="+mn-ea"/>
                <a:cs typeface="+mn-cs"/>
              </a:rPr>
              <a:t>Abstract Conceptualization)، </a:t>
            </a:r>
            <a:r>
              <a:rPr lang="fa-IR" sz="1200" b="0" i="0" kern="1200" dirty="0">
                <a:solidFill>
                  <a:schemeClr val="tx1"/>
                </a:solidFill>
                <a:effectLst/>
                <a:latin typeface="+mn-lt"/>
                <a:ea typeface="+mn-ea"/>
                <a:cs typeface="+mn-cs"/>
              </a:rPr>
              <a:t>و آزمایش فعال </a:t>
            </a:r>
            <a:r>
              <a:rPr lang="en-US" sz="1200" b="0" i="0" kern="1200" dirty="0">
                <a:solidFill>
                  <a:schemeClr val="tx1"/>
                </a:solidFill>
                <a:effectLst/>
                <a:latin typeface="+mn-lt"/>
                <a:ea typeface="+mn-ea"/>
                <a:cs typeface="+mn-cs"/>
              </a:rPr>
              <a:t>Active Experimentation).</a:t>
            </a:r>
            <a:r>
              <a:rPr lang="fa-IR" sz="1200" b="0" i="0" kern="1200" dirty="0">
                <a:solidFill>
                  <a:schemeClr val="tx1"/>
                </a:solidFill>
                <a:effectLst/>
                <a:latin typeface="+mn-lt"/>
                <a:ea typeface="+mn-ea"/>
                <a:cs typeface="+mn-cs"/>
              </a:rPr>
              <a:t>)</a:t>
            </a:r>
            <a:endParaRPr lang="fa-IR" dirty="0"/>
          </a:p>
        </p:txBody>
      </p:sp>
      <p:sp>
        <p:nvSpPr>
          <p:cNvPr id="4" name="Slide Number Placeholder 3"/>
          <p:cNvSpPr>
            <a:spLocks noGrp="1"/>
          </p:cNvSpPr>
          <p:nvPr>
            <p:ph type="sldNum" sz="quarter" idx="5"/>
          </p:nvPr>
        </p:nvSpPr>
        <p:spPr/>
        <p:txBody>
          <a:bodyPr/>
          <a:lstStyle/>
          <a:p>
            <a:fld id="{88790FE5-DAD0-4B80-A3B4-FEC37FE15A1A}" type="slidenum">
              <a:rPr lang="fa-IR" smtClean="0"/>
              <a:t>7</a:t>
            </a:fld>
            <a:endParaRPr lang="fa-IR"/>
          </a:p>
        </p:txBody>
      </p:sp>
    </p:spTree>
    <p:extLst>
      <p:ext uri="{BB962C8B-B14F-4D97-AF65-F5344CB8AC3E}">
        <p14:creationId xmlns:p14="http://schemas.microsoft.com/office/powerpoint/2010/main" val="3298818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a-IR"/>
          </a:p>
        </p:txBody>
      </p:sp>
      <p:sp>
        <p:nvSpPr>
          <p:cNvPr id="3" name="Notes Placeholder 2"/>
          <p:cNvSpPr>
            <a:spLocks noGrp="1"/>
          </p:cNvSpPr>
          <p:nvPr>
            <p:ph type="body" idx="1"/>
          </p:nvPr>
        </p:nvSpPr>
        <p:spPr/>
        <p:txBody>
          <a:bodyPr/>
          <a:lstStyle/>
          <a:p>
            <a:pPr algn="r" rtl="1"/>
            <a:r>
              <a:rPr lang="fa-IR" sz="1200" b="0" i="0" kern="1200" dirty="0">
                <a:solidFill>
                  <a:schemeClr val="tx1"/>
                </a:solidFill>
                <a:effectLst/>
                <a:latin typeface="+mn-lt"/>
                <a:ea typeface="+mn-ea"/>
                <a:cs typeface="+mn-cs"/>
              </a:rPr>
              <a:t>در زمینه ایفای نقش، دانشجویان در یک محیط کنترل‌شده و شبیه‌سازی شده، نقش‌های مختلف را بازی می‌کنند که به آن‌ها امکان می‌دهد:</a:t>
            </a:r>
          </a:p>
          <a:p>
            <a:pPr algn="r" rtl="1"/>
            <a:r>
              <a:rPr lang="fa-IR" sz="1200" b="0" i="0" kern="1200" dirty="0">
                <a:solidFill>
                  <a:schemeClr val="tx1"/>
                </a:solidFill>
                <a:effectLst/>
                <a:latin typeface="+mn-lt"/>
                <a:ea typeface="+mn-ea"/>
                <a:cs typeface="+mn-cs"/>
              </a:rPr>
              <a:t>به صورت ملموس تجربه کنند (مثلاً نقش پزشک یا بیمار را بازی‌ کنند) و این تجربه را به شکلی واقعی و عملی درک کنند.</a:t>
            </a:r>
          </a:p>
          <a:p>
            <a:pPr algn="r" rtl="1"/>
            <a:r>
              <a:rPr lang="fa-IR" sz="1200" b="0" i="0" kern="1200" dirty="0">
                <a:solidFill>
                  <a:schemeClr val="tx1"/>
                </a:solidFill>
                <a:effectLst/>
                <a:latin typeface="+mn-lt"/>
                <a:ea typeface="+mn-ea"/>
                <a:cs typeface="+mn-cs"/>
              </a:rPr>
              <a:t>بعد از ایفای نقش، فرصتی برای تأمل و بازتابیدن بر عملکرد خود و دیگران دارند که باعث درک عمیق‌تر از تجربیاتشان می‌شود.</a:t>
            </a:r>
          </a:p>
          <a:p>
            <a:pPr algn="r" rtl="1"/>
            <a:r>
              <a:rPr lang="fa-IR" sz="1200" b="0" i="0" kern="1200" dirty="0">
                <a:solidFill>
                  <a:schemeClr val="tx1"/>
                </a:solidFill>
                <a:effectLst/>
                <a:latin typeface="+mn-lt"/>
                <a:ea typeface="+mn-ea"/>
                <a:cs typeface="+mn-cs"/>
              </a:rPr>
              <a:t>بر اساس این تأمل‌ها، مفاهیم نظری و مهارت‌های مرتبط را بهتر درک و مفهومی‌سازی می‌کنند.</a:t>
            </a:r>
          </a:p>
          <a:p>
            <a:pPr algn="r" rtl="1"/>
            <a:r>
              <a:rPr lang="fa-IR" sz="1200" b="0" i="0" kern="1200" dirty="0">
                <a:solidFill>
                  <a:schemeClr val="tx1"/>
                </a:solidFill>
                <a:effectLst/>
                <a:latin typeface="+mn-lt"/>
                <a:ea typeface="+mn-ea"/>
                <a:cs typeface="+mn-cs"/>
              </a:rPr>
              <a:t>سپس این مفاهیم را در مراحل بعدی آموزش و در عمل بالینی واقعی به کار می‌گیرند.</a:t>
            </a:r>
          </a:p>
          <a:p>
            <a:endParaRPr lang="fa-IR" dirty="0"/>
          </a:p>
        </p:txBody>
      </p:sp>
      <p:sp>
        <p:nvSpPr>
          <p:cNvPr id="4" name="Slide Number Placeholder 3"/>
          <p:cNvSpPr>
            <a:spLocks noGrp="1"/>
          </p:cNvSpPr>
          <p:nvPr>
            <p:ph type="sldNum" sz="quarter" idx="5"/>
          </p:nvPr>
        </p:nvSpPr>
        <p:spPr/>
        <p:txBody>
          <a:bodyPr/>
          <a:lstStyle/>
          <a:p>
            <a:fld id="{88790FE5-DAD0-4B80-A3B4-FEC37FE15A1A}" type="slidenum">
              <a:rPr lang="fa-IR" smtClean="0"/>
              <a:t>13</a:t>
            </a:fld>
            <a:endParaRPr lang="fa-IR"/>
          </a:p>
        </p:txBody>
      </p:sp>
    </p:spTree>
    <p:extLst>
      <p:ext uri="{BB962C8B-B14F-4D97-AF65-F5344CB8AC3E}">
        <p14:creationId xmlns:p14="http://schemas.microsoft.com/office/powerpoint/2010/main" val="229591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a-IR"/>
          </a:p>
        </p:txBody>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Lavanya KM, Somu LK, Mishra SK. Effectiveness of Scenario-based Roleplay as a Method of Teaching Soft Skills for Undergraduate Medical Students. Int J Appl Basic Med Res. 2024 Apr-Jun;14(2):78-84. </a:t>
            </a:r>
            <a:r>
              <a:rPr lang="en-US" sz="1200" kern="1200" dirty="0" err="1">
                <a:solidFill>
                  <a:schemeClr val="tx1"/>
                </a:solidFill>
                <a:effectLst/>
                <a:latin typeface="+mn-lt"/>
                <a:ea typeface="+mn-ea"/>
                <a:cs typeface="+mn-cs"/>
              </a:rPr>
              <a:t>doi</a:t>
            </a:r>
            <a:r>
              <a:rPr lang="en-US" sz="1200" kern="1200" dirty="0">
                <a:solidFill>
                  <a:schemeClr val="tx1"/>
                </a:solidFill>
                <a:effectLst/>
                <a:latin typeface="+mn-lt"/>
                <a:ea typeface="+mn-ea"/>
                <a:cs typeface="+mn-cs"/>
              </a:rPr>
              <a:t>: 10.4103/ijabmr.ijabmr_431_23. </a:t>
            </a:r>
            <a:r>
              <a:rPr lang="en-US" sz="1200" kern="1200" dirty="0" err="1">
                <a:solidFill>
                  <a:schemeClr val="tx1"/>
                </a:solidFill>
                <a:effectLst/>
                <a:latin typeface="+mn-lt"/>
                <a:ea typeface="+mn-ea"/>
                <a:cs typeface="+mn-cs"/>
              </a:rPr>
              <a:t>Epub</a:t>
            </a:r>
            <a:r>
              <a:rPr lang="en-US" sz="1200" kern="1200" dirty="0">
                <a:solidFill>
                  <a:schemeClr val="tx1"/>
                </a:solidFill>
                <a:effectLst/>
                <a:latin typeface="+mn-lt"/>
                <a:ea typeface="+mn-ea"/>
                <a:cs typeface="+mn-cs"/>
              </a:rPr>
              <a:t> 2024 May 24. PMID: 38912358; PMCID: PMC11189269.</a:t>
            </a:r>
          </a:p>
          <a:p>
            <a:endParaRPr lang="en-US"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Mitchell, T. O., &amp; Goldenberg, M. N. (2020). When doctor means teacher: an interactive workshop on patient-centered education. </a:t>
            </a:r>
            <a:r>
              <a:rPr lang="en-US" sz="1200" b="0" i="1" kern="1200" dirty="0">
                <a:solidFill>
                  <a:schemeClr val="tx1"/>
                </a:solidFill>
                <a:effectLst/>
                <a:latin typeface="+mn-lt"/>
                <a:ea typeface="+mn-ea"/>
                <a:cs typeface="+mn-cs"/>
              </a:rPr>
              <a:t>MedEdPORTAL</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16</a:t>
            </a:r>
            <a:r>
              <a:rPr lang="en-US" sz="1200" b="0" i="0" kern="1200" dirty="0">
                <a:solidFill>
                  <a:schemeClr val="tx1"/>
                </a:solidFill>
                <a:effectLst/>
                <a:latin typeface="+mn-lt"/>
                <a:ea typeface="+mn-ea"/>
                <a:cs typeface="+mn-cs"/>
              </a:rPr>
              <a:t>, 11053.‏</a:t>
            </a: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estel</a:t>
            </a:r>
            <a:r>
              <a:rPr lang="en-US" sz="1200" b="0" i="0" kern="1200" dirty="0">
                <a:solidFill>
                  <a:schemeClr val="tx1"/>
                </a:solidFill>
                <a:effectLst/>
                <a:latin typeface="+mn-lt"/>
                <a:ea typeface="+mn-ea"/>
                <a:cs typeface="+mn-cs"/>
              </a:rPr>
              <a:t> D, Tierney T. Role-play for medical students learning about communication: guidelines for </a:t>
            </a:r>
            <a:r>
              <a:rPr lang="en-US" sz="1200" b="0" i="0" kern="1200" dirty="0" err="1">
                <a:solidFill>
                  <a:schemeClr val="tx1"/>
                </a:solidFill>
                <a:effectLst/>
                <a:latin typeface="+mn-lt"/>
                <a:ea typeface="+mn-ea"/>
                <a:cs typeface="+mn-cs"/>
              </a:rPr>
              <a:t>maximising</a:t>
            </a:r>
            <a:r>
              <a:rPr lang="en-US" sz="1200" b="0" i="0" kern="1200" dirty="0">
                <a:solidFill>
                  <a:schemeClr val="tx1"/>
                </a:solidFill>
                <a:effectLst/>
                <a:latin typeface="+mn-lt"/>
                <a:ea typeface="+mn-ea"/>
                <a:cs typeface="+mn-cs"/>
              </a:rPr>
              <a:t> benefits. BMC Med Educ. 2007 Mar 2;7:3. </a:t>
            </a:r>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10.1186/1472-6920-7-3. PMID: 17335561; PMCID: PMC1828731.</a:t>
            </a: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Tekeş</a:t>
            </a:r>
            <a:r>
              <a:rPr lang="en-US" sz="1200" b="0" i="0" kern="1200" dirty="0">
                <a:solidFill>
                  <a:schemeClr val="tx1"/>
                </a:solidFill>
                <a:effectLst/>
                <a:latin typeface="+mn-lt"/>
                <a:ea typeface="+mn-ea"/>
                <a:cs typeface="+mn-cs"/>
              </a:rPr>
              <a:t>, E., Güngör, B., </a:t>
            </a:r>
            <a:r>
              <a:rPr lang="en-US" sz="1200" b="0" i="0" kern="1200" dirty="0" err="1">
                <a:solidFill>
                  <a:schemeClr val="tx1"/>
                </a:solidFill>
                <a:effectLst/>
                <a:latin typeface="+mn-lt"/>
                <a:ea typeface="+mn-ea"/>
                <a:cs typeface="+mn-cs"/>
              </a:rPr>
              <a:t>Sılan</a:t>
            </a:r>
            <a:r>
              <a:rPr lang="en-US" sz="1200" b="0" i="0" kern="1200" dirty="0">
                <a:solidFill>
                  <a:schemeClr val="tx1"/>
                </a:solidFill>
                <a:effectLst/>
                <a:latin typeface="+mn-lt"/>
                <a:ea typeface="+mn-ea"/>
                <a:cs typeface="+mn-cs"/>
              </a:rPr>
              <a:t>, C. </a:t>
            </a:r>
            <a:r>
              <a:rPr lang="en-US" sz="1200" b="0" i="1" kern="1200" dirty="0">
                <a:solidFill>
                  <a:schemeClr val="tx1"/>
                </a:solidFill>
                <a:effectLst/>
                <a:latin typeface="+mn-lt"/>
                <a:ea typeface="+mn-ea"/>
                <a:cs typeface="+mn-cs"/>
              </a:rPr>
              <a:t>et al.</a:t>
            </a:r>
            <a:r>
              <a:rPr lang="en-US" sz="1200" b="0" i="0" kern="1200" dirty="0">
                <a:solidFill>
                  <a:schemeClr val="tx1"/>
                </a:solidFill>
                <a:effectLst/>
                <a:latin typeface="+mn-lt"/>
                <a:ea typeface="+mn-ea"/>
                <a:cs typeface="+mn-cs"/>
              </a:rPr>
              <a:t> Enhancing pharmacology education through role-play: impact on student attitudes. </a:t>
            </a:r>
            <a:r>
              <a:rPr lang="en-US" sz="1200" b="0" i="1" kern="1200" dirty="0">
                <a:solidFill>
                  <a:schemeClr val="tx1"/>
                </a:solidFill>
                <a:effectLst/>
                <a:latin typeface="+mn-lt"/>
                <a:ea typeface="+mn-ea"/>
                <a:cs typeface="+mn-cs"/>
              </a:rPr>
              <a:t>BMC Med Educ</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25</a:t>
            </a:r>
            <a:r>
              <a:rPr lang="en-US" sz="1200" b="0" i="0" kern="1200" dirty="0">
                <a:solidFill>
                  <a:schemeClr val="tx1"/>
                </a:solidFill>
                <a:effectLst/>
                <a:latin typeface="+mn-lt"/>
                <a:ea typeface="+mn-ea"/>
                <a:cs typeface="+mn-cs"/>
              </a:rPr>
              <a:t>, 1306 (2025). https://doi.org/10.1186/s12909-025-07900-6</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br>
              <a:rPr lang="en-US" dirty="0">
                <a:effectLst/>
              </a:rPr>
            </a:br>
            <a:endParaRPr lang="fa-IR" dirty="0"/>
          </a:p>
        </p:txBody>
      </p:sp>
      <p:sp>
        <p:nvSpPr>
          <p:cNvPr id="4" name="Slide Number Placeholder 3"/>
          <p:cNvSpPr>
            <a:spLocks noGrp="1"/>
          </p:cNvSpPr>
          <p:nvPr>
            <p:ph type="sldNum" sz="quarter" idx="5"/>
          </p:nvPr>
        </p:nvSpPr>
        <p:spPr/>
        <p:txBody>
          <a:bodyPr/>
          <a:lstStyle/>
          <a:p>
            <a:fld id="{88790FE5-DAD0-4B80-A3B4-FEC37FE15A1A}" type="slidenum">
              <a:rPr lang="fa-IR" smtClean="0"/>
              <a:t>17</a:t>
            </a:fld>
            <a:endParaRPr lang="fa-IR"/>
          </a:p>
        </p:txBody>
      </p:sp>
    </p:spTree>
    <p:extLst>
      <p:ext uri="{BB962C8B-B14F-4D97-AF65-F5344CB8AC3E}">
        <p14:creationId xmlns:p14="http://schemas.microsoft.com/office/powerpoint/2010/main" val="3541859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آماده‌سازی (</a:t>
            </a:r>
            <a:r>
              <a:rPr lang="en-US" dirty="0"/>
              <a:t>Preparation)</a:t>
            </a:r>
          </a:p>
          <a:p>
            <a:pPr algn="r" rtl="1"/>
            <a:r>
              <a:rPr lang="fa-IR" dirty="0"/>
              <a:t>در این مرحله، اهداف یادگیری، سناریوهای کلینیکی، نقش‌ها و سطح پیچیدگی برای فراگیران تعیین می‌شود. مربیان، منابع آموزشی را طراحی و آماده می‌کنند، نیازهای آموزش بالینی را با توجه به مقطع تحصیلی و مهارت‌های مورد انتظار مشخص می‌نمایند و مسئله‌محور بودن سناریوها مورد تاکید قرار می‌گیرد.</a:t>
            </a:r>
          </a:p>
          <a:p>
            <a:pPr algn="r" rtl="1"/>
            <a:endParaRPr lang="fa-IR" dirty="0"/>
          </a:p>
          <a:p>
            <a:pPr algn="r" rtl="1"/>
            <a:r>
              <a:rPr lang="fa-IR" dirty="0"/>
              <a:t> برنامه‌ریزی / مقدمه (</a:t>
            </a:r>
            <a:r>
              <a:rPr lang="en-US" dirty="0"/>
              <a:t>Planning / Briefing)</a:t>
            </a:r>
          </a:p>
          <a:p>
            <a:pPr algn="r" rtl="1"/>
            <a:r>
              <a:rPr lang="fa-IR" dirty="0"/>
              <a:t>مربیان و دانشجویان با تشریح انتظارات، قواعد ایفای نقش، تعیین مسئولیت‌ها و مرور سناریوها، زمینه مشارکت و یادگیری فعال را فراهم می‌کنند. شفاف‌سازی اهداف آموزشی و ایجاد فضای ایمن جهت تجربه عملی یا حتی اشتباه، از الزامات این بخش است تا اضطراب و نگرانی یادگیرندگان کاهش یابد.</a:t>
            </a:r>
          </a:p>
          <a:p>
            <a:pPr algn="r" rtl="1"/>
            <a:endParaRPr lang="fa-IR" dirty="0"/>
          </a:p>
          <a:p>
            <a:pPr algn="r" rtl="1"/>
            <a:r>
              <a:rPr lang="fa-IR" dirty="0"/>
              <a:t> اجرا (</a:t>
            </a:r>
            <a:r>
              <a:rPr lang="en-US" dirty="0"/>
              <a:t>Implementation)</a:t>
            </a:r>
          </a:p>
          <a:p>
            <a:pPr algn="r" rtl="1"/>
            <a:r>
              <a:rPr lang="fa-IR" dirty="0"/>
              <a:t>دانشجویان بر اساس سناریوهای طراحی‌شده، نقش‌های مختلف (مثلاً پزشک، بیمار، اعضای تیم درمان) را ایفا می‌کنند و مهارت‌های ارتباطی و تصمیم‌گیری بالینی را در یک محیط نسبتاً کنترل‌شده تمرین می‌نمایند. مربیان ضمن مشاهده و راهنمایی لحظه‌ای، نقاط قوت و ضعف عملکرد را ثبت می‌کنند تا در بخش‌های بعدی استفاده شود.</a:t>
            </a:r>
          </a:p>
          <a:p>
            <a:pPr algn="r" rtl="1"/>
            <a:endParaRPr lang="fa-IR" dirty="0"/>
          </a:p>
          <a:p>
            <a:pPr algn="r" rtl="1"/>
            <a:r>
              <a:rPr lang="fa-IR" dirty="0"/>
              <a:t> جمع‌بندی (</a:t>
            </a:r>
            <a:r>
              <a:rPr lang="en-US" dirty="0"/>
              <a:t>Debriefing)</a:t>
            </a:r>
          </a:p>
          <a:p>
            <a:pPr algn="r" rtl="1"/>
            <a:r>
              <a:rPr lang="fa-IR" dirty="0"/>
              <a:t>پس از اجرای ایفای نقش، جلسه جمع‌بندی یا </a:t>
            </a:r>
            <a:r>
              <a:rPr lang="en-US" dirty="0"/>
              <a:t>Debriefing </a:t>
            </a:r>
            <a:r>
              <a:rPr lang="fa-IR" dirty="0"/>
              <a:t>برگزار می‌شود که فراگیر و مربی به تحلیل تجربه، اشتباهات، موفقیت‌ها، احساسات و پیشنهاد بهبود می‌پردازند. این گفتگو موجب تقویت یادگیری بازتابی، درک حرفه‌ای و خودآگاهی بالینی دانشجویان می‌شود.</a:t>
            </a:r>
          </a:p>
          <a:p>
            <a:pPr algn="r" rtl="1"/>
            <a:endParaRPr lang="fa-IR" dirty="0"/>
          </a:p>
          <a:p>
            <a:pPr algn="r" rtl="1"/>
            <a:r>
              <a:rPr lang="fa-IR" dirty="0"/>
              <a:t> ارزشیابی (</a:t>
            </a:r>
            <a:r>
              <a:rPr lang="en-US" dirty="0"/>
              <a:t>Evaluation)</a:t>
            </a:r>
          </a:p>
          <a:p>
            <a:pPr algn="r" rtl="1"/>
            <a:r>
              <a:rPr lang="fa-IR" dirty="0"/>
              <a:t>در این مرحله، با ابزارهایی مانند چک‌لیست مهارت بالینی، آزمون‌های ساختاریافته (مثلاً </a:t>
            </a:r>
            <a:r>
              <a:rPr lang="en-US" dirty="0"/>
              <a:t>OSCE)، </a:t>
            </a:r>
            <a:r>
              <a:rPr lang="fa-IR" dirty="0"/>
              <a:t>خودارزیابی و بازخورد ساختاریافته از مربی یا همتایان، میزان کسب شایستگی‌ها سنجیده می‌شود. ارزشیابی فرایند ایفای نقش، نقاط ضعف و قوت فرآیند آموزشی و کیفیت عملکرد دانشجویان را آشکار می‌سازد و می‌تواند جهت بهبود آموزش به کار گرفته شود.</a:t>
            </a:r>
          </a:p>
          <a:p>
            <a:endParaRPr lang="fa-IR" dirty="0"/>
          </a:p>
          <a:p>
            <a:endParaRPr lang="fa-IR" dirty="0"/>
          </a:p>
        </p:txBody>
      </p:sp>
      <p:sp>
        <p:nvSpPr>
          <p:cNvPr id="4" name="Slide Number Placeholder 3"/>
          <p:cNvSpPr>
            <a:spLocks noGrp="1"/>
          </p:cNvSpPr>
          <p:nvPr>
            <p:ph type="sldNum" sz="quarter" idx="5"/>
          </p:nvPr>
        </p:nvSpPr>
        <p:spPr/>
        <p:txBody>
          <a:bodyPr/>
          <a:lstStyle/>
          <a:p>
            <a:fld id="{88790FE5-DAD0-4B80-A3B4-FEC37FE15A1A}" type="slidenum">
              <a:rPr lang="fa-IR" smtClean="0"/>
              <a:t>18</a:t>
            </a:fld>
            <a:endParaRPr lang="fa-IR"/>
          </a:p>
        </p:txBody>
      </p:sp>
    </p:spTree>
    <p:extLst>
      <p:ext uri="{BB962C8B-B14F-4D97-AF65-F5344CB8AC3E}">
        <p14:creationId xmlns:p14="http://schemas.microsoft.com/office/powerpoint/2010/main" val="1621786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fa-IR" sz="1200" b="0" i="0" kern="1200" dirty="0">
                <a:solidFill>
                  <a:schemeClr val="tx1"/>
                </a:solidFill>
                <a:effectLst/>
                <a:latin typeface="+mn-lt"/>
                <a:ea typeface="+mn-ea"/>
                <a:cs typeface="+mn-cs"/>
              </a:rPr>
              <a:t>.</a:t>
            </a:r>
            <a:br>
              <a:rPr lang="fa-IR" dirty="0"/>
            </a:br>
            <a:r>
              <a:rPr lang="fa-IR" sz="1200" b="0" i="0" kern="1200" dirty="0">
                <a:solidFill>
                  <a:schemeClr val="tx1"/>
                </a:solidFill>
                <a:effectLst/>
                <a:latin typeface="+mn-lt"/>
                <a:ea typeface="+mn-ea"/>
                <a:cs typeface="+mn-cs"/>
              </a:rPr>
              <a:t>در صورت نیاز به آموزش مهارت‌های پیچیده یا ترکیبی، سناریوها به صورت چند مرحله‌ای یا با ایفای نقش‌های مجزا در همان جلسه طراحی می‌شوند.</a:t>
            </a:r>
            <a:endParaRPr lang="fa-IR" dirty="0"/>
          </a:p>
          <a:p>
            <a:pPr algn="r" rtl="1"/>
            <a:endParaRPr lang="fa-IR" dirty="0"/>
          </a:p>
        </p:txBody>
      </p:sp>
      <p:sp>
        <p:nvSpPr>
          <p:cNvPr id="4" name="Slide Number Placeholder 3"/>
          <p:cNvSpPr>
            <a:spLocks noGrp="1"/>
          </p:cNvSpPr>
          <p:nvPr>
            <p:ph type="sldNum" sz="quarter" idx="5"/>
          </p:nvPr>
        </p:nvSpPr>
        <p:spPr/>
        <p:txBody>
          <a:bodyPr/>
          <a:lstStyle/>
          <a:p>
            <a:fld id="{88790FE5-DAD0-4B80-A3B4-FEC37FE15A1A}" type="slidenum">
              <a:rPr lang="fa-IR" smtClean="0"/>
              <a:t>25</a:t>
            </a:fld>
            <a:endParaRPr lang="fa-IR"/>
          </a:p>
        </p:txBody>
      </p:sp>
    </p:spTree>
    <p:extLst>
      <p:ext uri="{BB962C8B-B14F-4D97-AF65-F5344CB8AC3E}">
        <p14:creationId xmlns:p14="http://schemas.microsoft.com/office/powerpoint/2010/main" val="3799638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effectLst/>
              </a:rPr>
              <a:t>منظور از پیش‌زمینه در چک‌لیست ایفای نقش (مثلاً آیتم " نقش هر فرد و پیش‌زمینه او مشخص باشد" ☐) این است که علاوه بر تعیین نقش (مثلاً پزشک، بیمار، همراه)، ویژگی‌های شخصیتی، تجربیات گذشته، شرایط اجتماعی یا روانی، وضعیت بالینی، و هر اطلاعات زمینه‌ای که برای ایفای واقع‌گرایانه‌تر آن شخصیت لازم است، معین شود.</a:t>
            </a:r>
            <a:endParaRPr lang="fa-IR" dirty="0"/>
          </a:p>
        </p:txBody>
      </p:sp>
      <p:sp>
        <p:nvSpPr>
          <p:cNvPr id="4" name="Slide Number Placeholder 3"/>
          <p:cNvSpPr>
            <a:spLocks noGrp="1"/>
          </p:cNvSpPr>
          <p:nvPr>
            <p:ph type="sldNum" sz="quarter" idx="5"/>
          </p:nvPr>
        </p:nvSpPr>
        <p:spPr/>
        <p:txBody>
          <a:bodyPr/>
          <a:lstStyle/>
          <a:p>
            <a:fld id="{88790FE5-DAD0-4B80-A3B4-FEC37FE15A1A}" type="slidenum">
              <a:rPr lang="fa-IR" smtClean="0"/>
              <a:t>26</a:t>
            </a:fld>
            <a:endParaRPr lang="fa-IR"/>
          </a:p>
        </p:txBody>
      </p:sp>
    </p:spTree>
    <p:extLst>
      <p:ext uri="{BB962C8B-B14F-4D97-AF65-F5344CB8AC3E}">
        <p14:creationId xmlns:p14="http://schemas.microsoft.com/office/powerpoint/2010/main" val="4191453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a-IR"/>
          </a:p>
        </p:txBody>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5"/>
          </p:nvPr>
        </p:nvSpPr>
        <p:spPr/>
        <p:txBody>
          <a:bodyPr/>
          <a:lstStyle/>
          <a:p>
            <a:fld id="{88790FE5-DAD0-4B80-A3B4-FEC37FE15A1A}" type="slidenum">
              <a:rPr lang="fa-IR" smtClean="0"/>
              <a:t>31</a:t>
            </a:fld>
            <a:endParaRPr lang="fa-IR"/>
          </a:p>
        </p:txBody>
      </p:sp>
    </p:spTree>
    <p:extLst>
      <p:ext uri="{BB962C8B-B14F-4D97-AF65-F5344CB8AC3E}">
        <p14:creationId xmlns:p14="http://schemas.microsoft.com/office/powerpoint/2010/main" val="1898843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fa-IR" dirty="0"/>
          </a:p>
        </p:txBody>
      </p:sp>
      <p:sp>
        <p:nvSpPr>
          <p:cNvPr id="4" name="Slide Number Placeholder 3"/>
          <p:cNvSpPr>
            <a:spLocks noGrp="1"/>
          </p:cNvSpPr>
          <p:nvPr>
            <p:ph type="sldNum" sz="quarter" idx="5"/>
          </p:nvPr>
        </p:nvSpPr>
        <p:spPr/>
        <p:txBody>
          <a:bodyPr/>
          <a:lstStyle/>
          <a:p>
            <a:fld id="{88790FE5-DAD0-4B80-A3B4-FEC37FE15A1A}" type="slidenum">
              <a:rPr lang="fa-IR" smtClean="0"/>
              <a:t>32</a:t>
            </a:fld>
            <a:endParaRPr lang="fa-IR"/>
          </a:p>
        </p:txBody>
      </p:sp>
    </p:spTree>
    <p:extLst>
      <p:ext uri="{BB962C8B-B14F-4D97-AF65-F5344CB8AC3E}">
        <p14:creationId xmlns:p14="http://schemas.microsoft.com/office/powerpoint/2010/main" val="1425793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B2602-31F1-490B-9146-C110696AB3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a-IR"/>
          </a:p>
        </p:txBody>
      </p:sp>
      <p:sp>
        <p:nvSpPr>
          <p:cNvPr id="3" name="Subtitle 2">
            <a:extLst>
              <a:ext uri="{FF2B5EF4-FFF2-40B4-BE49-F238E27FC236}">
                <a16:creationId xmlns:a16="http://schemas.microsoft.com/office/drawing/2014/main" id="{916805A9-E474-4DE6-8AC8-73489AC2F6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a-IR"/>
          </a:p>
        </p:txBody>
      </p:sp>
      <p:sp>
        <p:nvSpPr>
          <p:cNvPr id="4" name="Date Placeholder 3">
            <a:extLst>
              <a:ext uri="{FF2B5EF4-FFF2-40B4-BE49-F238E27FC236}">
                <a16:creationId xmlns:a16="http://schemas.microsoft.com/office/drawing/2014/main" id="{FC00114F-11A5-435C-8481-DEFFB85A0927}"/>
              </a:ext>
            </a:extLst>
          </p:cNvPr>
          <p:cNvSpPr>
            <a:spLocks noGrp="1"/>
          </p:cNvSpPr>
          <p:nvPr>
            <p:ph type="dt" sz="half" idx="10"/>
          </p:nvPr>
        </p:nvSpPr>
        <p:spPr/>
        <p:txBody>
          <a:bodyPr/>
          <a:lstStyle>
            <a:lvl1pPr>
              <a:defRPr/>
            </a:lvl1pPr>
          </a:lstStyle>
          <a:p>
            <a:fld id="{0BE6C175-3B0A-4F32-8065-935CCC2CEAD4}" type="datetime8">
              <a:rPr lang="fa-IR" smtClean="0"/>
              <a:t>27 اُكتبر 25</a:t>
            </a:fld>
            <a:endParaRPr lang="fa-IR"/>
          </a:p>
        </p:txBody>
      </p:sp>
      <p:sp>
        <p:nvSpPr>
          <p:cNvPr id="5" name="Footer Placeholder 4">
            <a:extLst>
              <a:ext uri="{FF2B5EF4-FFF2-40B4-BE49-F238E27FC236}">
                <a16:creationId xmlns:a16="http://schemas.microsoft.com/office/drawing/2014/main" id="{84DB751E-3BD8-40E4-9012-033F72C95DE4}"/>
              </a:ext>
            </a:extLst>
          </p:cNvPr>
          <p:cNvSpPr>
            <a:spLocks noGrp="1"/>
          </p:cNvSpPr>
          <p:nvPr>
            <p:ph type="ftr" sz="quarter" idx="11"/>
          </p:nvPr>
        </p:nvSpPr>
        <p:spPr/>
        <p:txBody>
          <a:bodyPr/>
          <a:lstStyle>
            <a:lvl1pPr>
              <a:defRPr/>
            </a:lvl1pPr>
          </a:lstStyle>
          <a:p>
            <a:r>
              <a:rPr lang="en-US"/>
              <a:t>Dr. Maddineshat</a:t>
            </a:r>
            <a:endParaRPr lang="fa-IR"/>
          </a:p>
        </p:txBody>
      </p:sp>
      <p:sp>
        <p:nvSpPr>
          <p:cNvPr id="6" name="Slide Number Placeholder 5">
            <a:extLst>
              <a:ext uri="{FF2B5EF4-FFF2-40B4-BE49-F238E27FC236}">
                <a16:creationId xmlns:a16="http://schemas.microsoft.com/office/drawing/2014/main" id="{C2256C77-C351-42C3-8327-94E0B7014D91}"/>
              </a:ext>
            </a:extLst>
          </p:cNvPr>
          <p:cNvSpPr>
            <a:spLocks noGrp="1"/>
          </p:cNvSpPr>
          <p:nvPr>
            <p:ph type="sldNum" sz="quarter" idx="12"/>
          </p:nvPr>
        </p:nvSpPr>
        <p:spPr/>
        <p:txBody>
          <a:bodyPr/>
          <a:lstStyle>
            <a:lvl1pPr>
              <a:defRPr/>
            </a:lvl1pPr>
          </a:lstStyle>
          <a:p>
            <a:fld id="{8A2747FB-0D17-42DC-BE0E-7D390FEE46B4}" type="slidenum">
              <a:rPr lang="fa-IR" smtClean="0"/>
              <a:t>‹#›</a:t>
            </a:fld>
            <a:endParaRPr lang="fa-IR"/>
          </a:p>
        </p:txBody>
      </p:sp>
    </p:spTree>
    <p:extLst>
      <p:ext uri="{BB962C8B-B14F-4D97-AF65-F5344CB8AC3E}">
        <p14:creationId xmlns:p14="http://schemas.microsoft.com/office/powerpoint/2010/main" val="3168087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7889C-239A-4F23-9CA6-0A5C0E0F9D79}"/>
              </a:ext>
            </a:extLst>
          </p:cNvPr>
          <p:cNvSpPr>
            <a:spLocks noGrp="1"/>
          </p:cNvSpPr>
          <p:nvPr>
            <p:ph type="title"/>
          </p:nvPr>
        </p:nvSpPr>
        <p:spPr/>
        <p:txBody>
          <a:bodyPr/>
          <a:lstStyle/>
          <a:p>
            <a:r>
              <a:rPr lang="en-US"/>
              <a:t>Click to edit Master title style</a:t>
            </a:r>
            <a:endParaRPr lang="fa-IR"/>
          </a:p>
        </p:txBody>
      </p:sp>
      <p:sp>
        <p:nvSpPr>
          <p:cNvPr id="3" name="Vertical Text Placeholder 2">
            <a:extLst>
              <a:ext uri="{FF2B5EF4-FFF2-40B4-BE49-F238E27FC236}">
                <a16:creationId xmlns:a16="http://schemas.microsoft.com/office/drawing/2014/main" id="{EC648A1C-51C3-4D57-88AD-88C417C0CB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3353F073-4207-4856-971B-76A61B4608F5}"/>
              </a:ext>
            </a:extLst>
          </p:cNvPr>
          <p:cNvSpPr>
            <a:spLocks noGrp="1"/>
          </p:cNvSpPr>
          <p:nvPr>
            <p:ph type="dt" sz="half" idx="10"/>
          </p:nvPr>
        </p:nvSpPr>
        <p:spPr/>
        <p:txBody>
          <a:bodyPr/>
          <a:lstStyle>
            <a:lvl1pPr>
              <a:defRPr/>
            </a:lvl1pPr>
          </a:lstStyle>
          <a:p>
            <a:fld id="{5C8A7BAE-0381-4A54-9DFD-1669984A4023}" type="datetime8">
              <a:rPr lang="fa-IR" smtClean="0"/>
              <a:t>27 اُكتبر 25</a:t>
            </a:fld>
            <a:endParaRPr lang="fa-IR"/>
          </a:p>
        </p:txBody>
      </p:sp>
      <p:sp>
        <p:nvSpPr>
          <p:cNvPr id="5" name="Footer Placeholder 4">
            <a:extLst>
              <a:ext uri="{FF2B5EF4-FFF2-40B4-BE49-F238E27FC236}">
                <a16:creationId xmlns:a16="http://schemas.microsoft.com/office/drawing/2014/main" id="{F4B562B4-E6F0-47D7-B485-D4D1B3A943E3}"/>
              </a:ext>
            </a:extLst>
          </p:cNvPr>
          <p:cNvSpPr>
            <a:spLocks noGrp="1"/>
          </p:cNvSpPr>
          <p:nvPr>
            <p:ph type="ftr" sz="quarter" idx="11"/>
          </p:nvPr>
        </p:nvSpPr>
        <p:spPr/>
        <p:txBody>
          <a:bodyPr/>
          <a:lstStyle>
            <a:lvl1pPr>
              <a:defRPr/>
            </a:lvl1pPr>
          </a:lstStyle>
          <a:p>
            <a:r>
              <a:rPr lang="en-US"/>
              <a:t>Dr. Maddineshat</a:t>
            </a:r>
            <a:endParaRPr lang="fa-IR"/>
          </a:p>
        </p:txBody>
      </p:sp>
      <p:sp>
        <p:nvSpPr>
          <p:cNvPr id="6" name="Slide Number Placeholder 5">
            <a:extLst>
              <a:ext uri="{FF2B5EF4-FFF2-40B4-BE49-F238E27FC236}">
                <a16:creationId xmlns:a16="http://schemas.microsoft.com/office/drawing/2014/main" id="{F7D90EBE-456F-4874-B8B3-A7404F32102D}"/>
              </a:ext>
            </a:extLst>
          </p:cNvPr>
          <p:cNvSpPr>
            <a:spLocks noGrp="1"/>
          </p:cNvSpPr>
          <p:nvPr>
            <p:ph type="sldNum" sz="quarter" idx="12"/>
          </p:nvPr>
        </p:nvSpPr>
        <p:spPr/>
        <p:txBody>
          <a:bodyPr/>
          <a:lstStyle>
            <a:lvl1pPr>
              <a:defRPr/>
            </a:lvl1pPr>
          </a:lstStyle>
          <a:p>
            <a:fld id="{8A2747FB-0D17-42DC-BE0E-7D390FEE46B4}" type="slidenum">
              <a:rPr lang="fa-IR" smtClean="0"/>
              <a:t>‹#›</a:t>
            </a:fld>
            <a:endParaRPr lang="fa-IR"/>
          </a:p>
        </p:txBody>
      </p:sp>
    </p:spTree>
    <p:extLst>
      <p:ext uri="{BB962C8B-B14F-4D97-AF65-F5344CB8AC3E}">
        <p14:creationId xmlns:p14="http://schemas.microsoft.com/office/powerpoint/2010/main" val="1578058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A4534F-B9B1-45CF-B9B6-A718EBC241CE}"/>
              </a:ext>
            </a:extLst>
          </p:cNvPr>
          <p:cNvSpPr>
            <a:spLocks noGrp="1"/>
          </p:cNvSpPr>
          <p:nvPr>
            <p:ph type="title" orient="vert"/>
          </p:nvPr>
        </p:nvSpPr>
        <p:spPr>
          <a:xfrm>
            <a:off x="8839200" y="274639"/>
            <a:ext cx="2743200" cy="5851525"/>
          </a:xfrm>
        </p:spPr>
        <p:txBody>
          <a:bodyPr vert="eaVert"/>
          <a:lstStyle/>
          <a:p>
            <a:r>
              <a:rPr lang="en-US"/>
              <a:t>Click to edit Master title style</a:t>
            </a:r>
            <a:endParaRPr lang="fa-IR"/>
          </a:p>
        </p:txBody>
      </p:sp>
      <p:sp>
        <p:nvSpPr>
          <p:cNvPr id="3" name="Vertical Text Placeholder 2">
            <a:extLst>
              <a:ext uri="{FF2B5EF4-FFF2-40B4-BE49-F238E27FC236}">
                <a16:creationId xmlns:a16="http://schemas.microsoft.com/office/drawing/2014/main" id="{E45C8B90-B136-45B4-B854-F8E7A0A4EF90}"/>
              </a:ext>
            </a:extLst>
          </p:cNvPr>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A0152CBC-D22A-4EA1-9FEB-509A9F3BFFC3}"/>
              </a:ext>
            </a:extLst>
          </p:cNvPr>
          <p:cNvSpPr>
            <a:spLocks noGrp="1"/>
          </p:cNvSpPr>
          <p:nvPr>
            <p:ph type="dt" sz="half" idx="10"/>
          </p:nvPr>
        </p:nvSpPr>
        <p:spPr/>
        <p:txBody>
          <a:bodyPr/>
          <a:lstStyle>
            <a:lvl1pPr>
              <a:defRPr/>
            </a:lvl1pPr>
          </a:lstStyle>
          <a:p>
            <a:fld id="{D977EF15-6740-486A-959F-9DC5F13E9247}" type="datetime8">
              <a:rPr lang="fa-IR" smtClean="0"/>
              <a:t>27 اُكتبر 25</a:t>
            </a:fld>
            <a:endParaRPr lang="fa-IR"/>
          </a:p>
        </p:txBody>
      </p:sp>
      <p:sp>
        <p:nvSpPr>
          <p:cNvPr id="5" name="Footer Placeholder 4">
            <a:extLst>
              <a:ext uri="{FF2B5EF4-FFF2-40B4-BE49-F238E27FC236}">
                <a16:creationId xmlns:a16="http://schemas.microsoft.com/office/drawing/2014/main" id="{F172619C-0FBE-43B1-A388-ADA44946E95F}"/>
              </a:ext>
            </a:extLst>
          </p:cNvPr>
          <p:cNvSpPr>
            <a:spLocks noGrp="1"/>
          </p:cNvSpPr>
          <p:nvPr>
            <p:ph type="ftr" sz="quarter" idx="11"/>
          </p:nvPr>
        </p:nvSpPr>
        <p:spPr/>
        <p:txBody>
          <a:bodyPr/>
          <a:lstStyle>
            <a:lvl1pPr>
              <a:defRPr/>
            </a:lvl1pPr>
          </a:lstStyle>
          <a:p>
            <a:r>
              <a:rPr lang="en-US"/>
              <a:t>Dr. Maddineshat</a:t>
            </a:r>
            <a:endParaRPr lang="fa-IR"/>
          </a:p>
        </p:txBody>
      </p:sp>
      <p:sp>
        <p:nvSpPr>
          <p:cNvPr id="6" name="Slide Number Placeholder 5">
            <a:extLst>
              <a:ext uri="{FF2B5EF4-FFF2-40B4-BE49-F238E27FC236}">
                <a16:creationId xmlns:a16="http://schemas.microsoft.com/office/drawing/2014/main" id="{0034FD23-677A-48DD-9A5A-1069E42A7D3A}"/>
              </a:ext>
            </a:extLst>
          </p:cNvPr>
          <p:cNvSpPr>
            <a:spLocks noGrp="1"/>
          </p:cNvSpPr>
          <p:nvPr>
            <p:ph type="sldNum" sz="quarter" idx="12"/>
          </p:nvPr>
        </p:nvSpPr>
        <p:spPr/>
        <p:txBody>
          <a:bodyPr/>
          <a:lstStyle>
            <a:lvl1pPr>
              <a:defRPr/>
            </a:lvl1pPr>
          </a:lstStyle>
          <a:p>
            <a:fld id="{8A2747FB-0D17-42DC-BE0E-7D390FEE46B4}" type="slidenum">
              <a:rPr lang="fa-IR" smtClean="0"/>
              <a:t>‹#›</a:t>
            </a:fld>
            <a:endParaRPr lang="fa-IR"/>
          </a:p>
        </p:txBody>
      </p:sp>
    </p:spTree>
    <p:extLst>
      <p:ext uri="{BB962C8B-B14F-4D97-AF65-F5344CB8AC3E}">
        <p14:creationId xmlns:p14="http://schemas.microsoft.com/office/powerpoint/2010/main" val="70203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E4E9B-69F1-4C87-8F5F-134EEFEF8E9C}"/>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id="{A8D3B453-E894-40E6-BF61-BC7F84A96A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48DE07EC-128C-472C-8099-777F40BB249F}"/>
              </a:ext>
            </a:extLst>
          </p:cNvPr>
          <p:cNvSpPr>
            <a:spLocks noGrp="1"/>
          </p:cNvSpPr>
          <p:nvPr>
            <p:ph type="dt" sz="half" idx="10"/>
          </p:nvPr>
        </p:nvSpPr>
        <p:spPr/>
        <p:txBody>
          <a:bodyPr/>
          <a:lstStyle>
            <a:lvl1pPr>
              <a:defRPr/>
            </a:lvl1pPr>
          </a:lstStyle>
          <a:p>
            <a:fld id="{0AD379A1-6448-4627-B0E8-2F847CF3571D}" type="datetime8">
              <a:rPr lang="fa-IR" smtClean="0"/>
              <a:t>27 اُكتبر 25</a:t>
            </a:fld>
            <a:endParaRPr lang="fa-IR"/>
          </a:p>
        </p:txBody>
      </p:sp>
      <p:sp>
        <p:nvSpPr>
          <p:cNvPr id="5" name="Footer Placeholder 4">
            <a:extLst>
              <a:ext uri="{FF2B5EF4-FFF2-40B4-BE49-F238E27FC236}">
                <a16:creationId xmlns:a16="http://schemas.microsoft.com/office/drawing/2014/main" id="{D7480520-C7C0-411F-97FE-AF32D0A704D9}"/>
              </a:ext>
            </a:extLst>
          </p:cNvPr>
          <p:cNvSpPr>
            <a:spLocks noGrp="1"/>
          </p:cNvSpPr>
          <p:nvPr>
            <p:ph type="ftr" sz="quarter" idx="11"/>
          </p:nvPr>
        </p:nvSpPr>
        <p:spPr/>
        <p:txBody>
          <a:bodyPr/>
          <a:lstStyle>
            <a:lvl1pPr>
              <a:defRPr/>
            </a:lvl1pPr>
          </a:lstStyle>
          <a:p>
            <a:r>
              <a:rPr lang="en-US"/>
              <a:t>Dr. Maddineshat</a:t>
            </a:r>
            <a:endParaRPr lang="fa-IR"/>
          </a:p>
        </p:txBody>
      </p:sp>
      <p:sp>
        <p:nvSpPr>
          <p:cNvPr id="6" name="Slide Number Placeholder 5">
            <a:extLst>
              <a:ext uri="{FF2B5EF4-FFF2-40B4-BE49-F238E27FC236}">
                <a16:creationId xmlns:a16="http://schemas.microsoft.com/office/drawing/2014/main" id="{92732190-20E5-4279-95EC-176DBAB6C3C9}"/>
              </a:ext>
            </a:extLst>
          </p:cNvPr>
          <p:cNvSpPr>
            <a:spLocks noGrp="1"/>
          </p:cNvSpPr>
          <p:nvPr>
            <p:ph type="sldNum" sz="quarter" idx="12"/>
          </p:nvPr>
        </p:nvSpPr>
        <p:spPr/>
        <p:txBody>
          <a:bodyPr/>
          <a:lstStyle>
            <a:lvl1pPr>
              <a:defRPr/>
            </a:lvl1pPr>
          </a:lstStyle>
          <a:p>
            <a:fld id="{8A2747FB-0D17-42DC-BE0E-7D390FEE46B4}" type="slidenum">
              <a:rPr lang="fa-IR" smtClean="0"/>
              <a:t>‹#›</a:t>
            </a:fld>
            <a:endParaRPr lang="fa-IR"/>
          </a:p>
        </p:txBody>
      </p:sp>
    </p:spTree>
    <p:extLst>
      <p:ext uri="{BB962C8B-B14F-4D97-AF65-F5344CB8AC3E}">
        <p14:creationId xmlns:p14="http://schemas.microsoft.com/office/powerpoint/2010/main" val="2768037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1A1D3-49D5-4879-A43F-1D971446551F}"/>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fa-IR"/>
          </a:p>
        </p:txBody>
      </p:sp>
      <p:sp>
        <p:nvSpPr>
          <p:cNvPr id="3" name="Text Placeholder 2">
            <a:extLst>
              <a:ext uri="{FF2B5EF4-FFF2-40B4-BE49-F238E27FC236}">
                <a16:creationId xmlns:a16="http://schemas.microsoft.com/office/drawing/2014/main" id="{A531F23B-9D06-4ADB-A22C-0D467134B09F}"/>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5E1734A6-879E-49A5-AB82-76B6A56F4CED}"/>
              </a:ext>
            </a:extLst>
          </p:cNvPr>
          <p:cNvSpPr>
            <a:spLocks noGrp="1"/>
          </p:cNvSpPr>
          <p:nvPr>
            <p:ph type="dt" sz="half" idx="10"/>
          </p:nvPr>
        </p:nvSpPr>
        <p:spPr/>
        <p:txBody>
          <a:bodyPr/>
          <a:lstStyle>
            <a:lvl1pPr>
              <a:defRPr/>
            </a:lvl1pPr>
          </a:lstStyle>
          <a:p>
            <a:fld id="{945AC626-92EA-4ED6-BCC8-EA5436981F8B}" type="datetime8">
              <a:rPr lang="fa-IR" smtClean="0"/>
              <a:t>27 اُكتبر 25</a:t>
            </a:fld>
            <a:endParaRPr lang="fa-IR"/>
          </a:p>
        </p:txBody>
      </p:sp>
      <p:sp>
        <p:nvSpPr>
          <p:cNvPr id="5" name="Footer Placeholder 4">
            <a:extLst>
              <a:ext uri="{FF2B5EF4-FFF2-40B4-BE49-F238E27FC236}">
                <a16:creationId xmlns:a16="http://schemas.microsoft.com/office/drawing/2014/main" id="{0F81AC1D-DED3-4222-9D72-F8076559DDB5}"/>
              </a:ext>
            </a:extLst>
          </p:cNvPr>
          <p:cNvSpPr>
            <a:spLocks noGrp="1"/>
          </p:cNvSpPr>
          <p:nvPr>
            <p:ph type="ftr" sz="quarter" idx="11"/>
          </p:nvPr>
        </p:nvSpPr>
        <p:spPr/>
        <p:txBody>
          <a:bodyPr/>
          <a:lstStyle>
            <a:lvl1pPr>
              <a:defRPr/>
            </a:lvl1pPr>
          </a:lstStyle>
          <a:p>
            <a:r>
              <a:rPr lang="en-US"/>
              <a:t>Dr. Maddineshat</a:t>
            </a:r>
            <a:endParaRPr lang="fa-IR"/>
          </a:p>
        </p:txBody>
      </p:sp>
      <p:sp>
        <p:nvSpPr>
          <p:cNvPr id="6" name="Slide Number Placeholder 5">
            <a:extLst>
              <a:ext uri="{FF2B5EF4-FFF2-40B4-BE49-F238E27FC236}">
                <a16:creationId xmlns:a16="http://schemas.microsoft.com/office/drawing/2014/main" id="{9A74D5F4-CA20-4103-8B59-FFFFD384BDF6}"/>
              </a:ext>
            </a:extLst>
          </p:cNvPr>
          <p:cNvSpPr>
            <a:spLocks noGrp="1"/>
          </p:cNvSpPr>
          <p:nvPr>
            <p:ph type="sldNum" sz="quarter" idx="12"/>
          </p:nvPr>
        </p:nvSpPr>
        <p:spPr/>
        <p:txBody>
          <a:bodyPr/>
          <a:lstStyle>
            <a:lvl1pPr>
              <a:defRPr/>
            </a:lvl1pPr>
          </a:lstStyle>
          <a:p>
            <a:fld id="{8A2747FB-0D17-42DC-BE0E-7D390FEE46B4}" type="slidenum">
              <a:rPr lang="fa-IR" smtClean="0"/>
              <a:t>‹#›</a:t>
            </a:fld>
            <a:endParaRPr lang="fa-IR"/>
          </a:p>
        </p:txBody>
      </p:sp>
    </p:spTree>
    <p:extLst>
      <p:ext uri="{BB962C8B-B14F-4D97-AF65-F5344CB8AC3E}">
        <p14:creationId xmlns:p14="http://schemas.microsoft.com/office/powerpoint/2010/main" val="2700452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1F492-7B2D-4C05-817D-59D67BF86EBF}"/>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id="{CEB10D11-9774-46CB-BEEE-F741B09783EE}"/>
              </a:ext>
            </a:extLst>
          </p:cNvPr>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a:extLst>
              <a:ext uri="{FF2B5EF4-FFF2-40B4-BE49-F238E27FC236}">
                <a16:creationId xmlns:a16="http://schemas.microsoft.com/office/drawing/2014/main" id="{C7CE5C20-CF6B-4C31-854F-3A6A7DD227D7}"/>
              </a:ext>
            </a:extLst>
          </p:cNvPr>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a:extLst>
              <a:ext uri="{FF2B5EF4-FFF2-40B4-BE49-F238E27FC236}">
                <a16:creationId xmlns:a16="http://schemas.microsoft.com/office/drawing/2014/main" id="{AB35ACA8-F76A-4A93-903D-ECB90CC0E77D}"/>
              </a:ext>
            </a:extLst>
          </p:cNvPr>
          <p:cNvSpPr>
            <a:spLocks noGrp="1"/>
          </p:cNvSpPr>
          <p:nvPr>
            <p:ph type="dt" sz="half" idx="10"/>
          </p:nvPr>
        </p:nvSpPr>
        <p:spPr/>
        <p:txBody>
          <a:bodyPr/>
          <a:lstStyle>
            <a:lvl1pPr>
              <a:defRPr/>
            </a:lvl1pPr>
          </a:lstStyle>
          <a:p>
            <a:fld id="{8D9BECF9-307F-4384-A19D-B3224CD99B01}" type="datetime8">
              <a:rPr lang="fa-IR" smtClean="0"/>
              <a:t>27 اُكتبر 25</a:t>
            </a:fld>
            <a:endParaRPr lang="fa-IR"/>
          </a:p>
        </p:txBody>
      </p:sp>
      <p:sp>
        <p:nvSpPr>
          <p:cNvPr id="6" name="Footer Placeholder 5">
            <a:extLst>
              <a:ext uri="{FF2B5EF4-FFF2-40B4-BE49-F238E27FC236}">
                <a16:creationId xmlns:a16="http://schemas.microsoft.com/office/drawing/2014/main" id="{C8A8F1C7-B3C7-46CA-877F-3D7C3068EE7B}"/>
              </a:ext>
            </a:extLst>
          </p:cNvPr>
          <p:cNvSpPr>
            <a:spLocks noGrp="1"/>
          </p:cNvSpPr>
          <p:nvPr>
            <p:ph type="ftr" sz="quarter" idx="11"/>
          </p:nvPr>
        </p:nvSpPr>
        <p:spPr/>
        <p:txBody>
          <a:bodyPr/>
          <a:lstStyle>
            <a:lvl1pPr>
              <a:defRPr/>
            </a:lvl1pPr>
          </a:lstStyle>
          <a:p>
            <a:r>
              <a:rPr lang="en-US"/>
              <a:t>Dr. Maddineshat</a:t>
            </a:r>
            <a:endParaRPr lang="fa-IR"/>
          </a:p>
        </p:txBody>
      </p:sp>
      <p:sp>
        <p:nvSpPr>
          <p:cNvPr id="7" name="Slide Number Placeholder 6">
            <a:extLst>
              <a:ext uri="{FF2B5EF4-FFF2-40B4-BE49-F238E27FC236}">
                <a16:creationId xmlns:a16="http://schemas.microsoft.com/office/drawing/2014/main" id="{B9179A44-56BE-4420-A916-39B89E91B914}"/>
              </a:ext>
            </a:extLst>
          </p:cNvPr>
          <p:cNvSpPr>
            <a:spLocks noGrp="1"/>
          </p:cNvSpPr>
          <p:nvPr>
            <p:ph type="sldNum" sz="quarter" idx="12"/>
          </p:nvPr>
        </p:nvSpPr>
        <p:spPr/>
        <p:txBody>
          <a:bodyPr/>
          <a:lstStyle>
            <a:lvl1pPr>
              <a:defRPr/>
            </a:lvl1pPr>
          </a:lstStyle>
          <a:p>
            <a:fld id="{8A2747FB-0D17-42DC-BE0E-7D390FEE46B4}" type="slidenum">
              <a:rPr lang="fa-IR" smtClean="0"/>
              <a:t>‹#›</a:t>
            </a:fld>
            <a:endParaRPr lang="fa-IR"/>
          </a:p>
        </p:txBody>
      </p:sp>
    </p:spTree>
    <p:extLst>
      <p:ext uri="{BB962C8B-B14F-4D97-AF65-F5344CB8AC3E}">
        <p14:creationId xmlns:p14="http://schemas.microsoft.com/office/powerpoint/2010/main" val="4014370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5080E-0D3A-45FB-A993-61ACBE9DE03B}"/>
              </a:ext>
            </a:extLst>
          </p:cNvPr>
          <p:cNvSpPr>
            <a:spLocks noGrp="1"/>
          </p:cNvSpPr>
          <p:nvPr>
            <p:ph type="title"/>
          </p:nvPr>
        </p:nvSpPr>
        <p:spPr>
          <a:xfrm>
            <a:off x="840317" y="365126"/>
            <a:ext cx="10515600" cy="1325563"/>
          </a:xfrm>
        </p:spPr>
        <p:txBody>
          <a:bodyPr/>
          <a:lstStyle/>
          <a:p>
            <a:r>
              <a:rPr lang="en-US"/>
              <a:t>Click to edit Master title style</a:t>
            </a:r>
            <a:endParaRPr lang="fa-IR"/>
          </a:p>
        </p:txBody>
      </p:sp>
      <p:sp>
        <p:nvSpPr>
          <p:cNvPr id="3" name="Text Placeholder 2">
            <a:extLst>
              <a:ext uri="{FF2B5EF4-FFF2-40B4-BE49-F238E27FC236}">
                <a16:creationId xmlns:a16="http://schemas.microsoft.com/office/drawing/2014/main" id="{9F801B6B-C32D-4F5F-8A2E-6F7CA594D34C}"/>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6F6D4A-9219-490C-BE34-8640E77899DA}"/>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a:extLst>
              <a:ext uri="{FF2B5EF4-FFF2-40B4-BE49-F238E27FC236}">
                <a16:creationId xmlns:a16="http://schemas.microsoft.com/office/drawing/2014/main" id="{4F3149AF-379B-422B-84DC-BAF178B74FA9}"/>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2F1072-844D-4A69-A5E2-76C087316F20}"/>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a:extLst>
              <a:ext uri="{FF2B5EF4-FFF2-40B4-BE49-F238E27FC236}">
                <a16:creationId xmlns:a16="http://schemas.microsoft.com/office/drawing/2014/main" id="{D19733DD-F16E-40FA-8810-F756E15A6BB8}"/>
              </a:ext>
            </a:extLst>
          </p:cNvPr>
          <p:cNvSpPr>
            <a:spLocks noGrp="1"/>
          </p:cNvSpPr>
          <p:nvPr>
            <p:ph type="dt" sz="half" idx="10"/>
          </p:nvPr>
        </p:nvSpPr>
        <p:spPr/>
        <p:txBody>
          <a:bodyPr/>
          <a:lstStyle>
            <a:lvl1pPr>
              <a:defRPr/>
            </a:lvl1pPr>
          </a:lstStyle>
          <a:p>
            <a:fld id="{467C64B1-94CD-481D-AF10-E94934C09244}" type="datetime8">
              <a:rPr lang="fa-IR" smtClean="0"/>
              <a:t>27 اُكتبر 25</a:t>
            </a:fld>
            <a:endParaRPr lang="fa-IR"/>
          </a:p>
        </p:txBody>
      </p:sp>
      <p:sp>
        <p:nvSpPr>
          <p:cNvPr id="8" name="Footer Placeholder 7">
            <a:extLst>
              <a:ext uri="{FF2B5EF4-FFF2-40B4-BE49-F238E27FC236}">
                <a16:creationId xmlns:a16="http://schemas.microsoft.com/office/drawing/2014/main" id="{58258DA7-4F1C-41F2-97B6-508DAB9F4C4D}"/>
              </a:ext>
            </a:extLst>
          </p:cNvPr>
          <p:cNvSpPr>
            <a:spLocks noGrp="1"/>
          </p:cNvSpPr>
          <p:nvPr>
            <p:ph type="ftr" sz="quarter" idx="11"/>
          </p:nvPr>
        </p:nvSpPr>
        <p:spPr/>
        <p:txBody>
          <a:bodyPr/>
          <a:lstStyle>
            <a:lvl1pPr>
              <a:defRPr/>
            </a:lvl1pPr>
          </a:lstStyle>
          <a:p>
            <a:r>
              <a:rPr lang="en-US"/>
              <a:t>Dr. Maddineshat</a:t>
            </a:r>
            <a:endParaRPr lang="fa-IR"/>
          </a:p>
        </p:txBody>
      </p:sp>
      <p:sp>
        <p:nvSpPr>
          <p:cNvPr id="9" name="Slide Number Placeholder 8">
            <a:extLst>
              <a:ext uri="{FF2B5EF4-FFF2-40B4-BE49-F238E27FC236}">
                <a16:creationId xmlns:a16="http://schemas.microsoft.com/office/drawing/2014/main" id="{ED5DC5F8-1CFD-42A8-8380-3FAFAA4A86AB}"/>
              </a:ext>
            </a:extLst>
          </p:cNvPr>
          <p:cNvSpPr>
            <a:spLocks noGrp="1"/>
          </p:cNvSpPr>
          <p:nvPr>
            <p:ph type="sldNum" sz="quarter" idx="12"/>
          </p:nvPr>
        </p:nvSpPr>
        <p:spPr/>
        <p:txBody>
          <a:bodyPr/>
          <a:lstStyle>
            <a:lvl1pPr>
              <a:defRPr/>
            </a:lvl1pPr>
          </a:lstStyle>
          <a:p>
            <a:fld id="{8A2747FB-0D17-42DC-BE0E-7D390FEE46B4}" type="slidenum">
              <a:rPr lang="fa-IR" smtClean="0"/>
              <a:t>‹#›</a:t>
            </a:fld>
            <a:endParaRPr lang="fa-IR"/>
          </a:p>
        </p:txBody>
      </p:sp>
    </p:spTree>
    <p:extLst>
      <p:ext uri="{BB962C8B-B14F-4D97-AF65-F5344CB8AC3E}">
        <p14:creationId xmlns:p14="http://schemas.microsoft.com/office/powerpoint/2010/main" val="399296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D03D2-6D83-4216-8895-273DA861133D}"/>
              </a:ext>
            </a:extLst>
          </p:cNvPr>
          <p:cNvSpPr>
            <a:spLocks noGrp="1"/>
          </p:cNvSpPr>
          <p:nvPr>
            <p:ph type="title"/>
          </p:nvPr>
        </p:nvSpPr>
        <p:spPr/>
        <p:txBody>
          <a:bodyPr/>
          <a:lstStyle/>
          <a:p>
            <a:r>
              <a:rPr lang="en-US"/>
              <a:t>Click to edit Master title style</a:t>
            </a:r>
            <a:endParaRPr lang="fa-IR"/>
          </a:p>
        </p:txBody>
      </p:sp>
      <p:sp>
        <p:nvSpPr>
          <p:cNvPr id="3" name="Date Placeholder 2">
            <a:extLst>
              <a:ext uri="{FF2B5EF4-FFF2-40B4-BE49-F238E27FC236}">
                <a16:creationId xmlns:a16="http://schemas.microsoft.com/office/drawing/2014/main" id="{C0B9F48B-4038-4992-825A-CF0E81623F9C}"/>
              </a:ext>
            </a:extLst>
          </p:cNvPr>
          <p:cNvSpPr>
            <a:spLocks noGrp="1"/>
          </p:cNvSpPr>
          <p:nvPr>
            <p:ph type="dt" sz="half" idx="10"/>
          </p:nvPr>
        </p:nvSpPr>
        <p:spPr/>
        <p:txBody>
          <a:bodyPr/>
          <a:lstStyle>
            <a:lvl1pPr>
              <a:defRPr/>
            </a:lvl1pPr>
          </a:lstStyle>
          <a:p>
            <a:fld id="{F9A7F271-3FCA-4634-9E83-901E884BE409}" type="datetime8">
              <a:rPr lang="fa-IR" smtClean="0"/>
              <a:t>27 اُكتبر 25</a:t>
            </a:fld>
            <a:endParaRPr lang="fa-IR"/>
          </a:p>
        </p:txBody>
      </p:sp>
      <p:sp>
        <p:nvSpPr>
          <p:cNvPr id="4" name="Footer Placeholder 3">
            <a:extLst>
              <a:ext uri="{FF2B5EF4-FFF2-40B4-BE49-F238E27FC236}">
                <a16:creationId xmlns:a16="http://schemas.microsoft.com/office/drawing/2014/main" id="{34F9D5C1-7F6D-4920-A0E0-6AA6DE5DE467}"/>
              </a:ext>
            </a:extLst>
          </p:cNvPr>
          <p:cNvSpPr>
            <a:spLocks noGrp="1"/>
          </p:cNvSpPr>
          <p:nvPr>
            <p:ph type="ftr" sz="quarter" idx="11"/>
          </p:nvPr>
        </p:nvSpPr>
        <p:spPr/>
        <p:txBody>
          <a:bodyPr/>
          <a:lstStyle>
            <a:lvl1pPr>
              <a:defRPr/>
            </a:lvl1pPr>
          </a:lstStyle>
          <a:p>
            <a:r>
              <a:rPr lang="en-US"/>
              <a:t>Dr. Maddineshat</a:t>
            </a:r>
            <a:endParaRPr lang="fa-IR"/>
          </a:p>
        </p:txBody>
      </p:sp>
      <p:sp>
        <p:nvSpPr>
          <p:cNvPr id="5" name="Slide Number Placeholder 4">
            <a:extLst>
              <a:ext uri="{FF2B5EF4-FFF2-40B4-BE49-F238E27FC236}">
                <a16:creationId xmlns:a16="http://schemas.microsoft.com/office/drawing/2014/main" id="{34EFB2F1-C4D8-47AE-93A7-3D997B92A5FE}"/>
              </a:ext>
            </a:extLst>
          </p:cNvPr>
          <p:cNvSpPr>
            <a:spLocks noGrp="1"/>
          </p:cNvSpPr>
          <p:nvPr>
            <p:ph type="sldNum" sz="quarter" idx="12"/>
          </p:nvPr>
        </p:nvSpPr>
        <p:spPr/>
        <p:txBody>
          <a:bodyPr/>
          <a:lstStyle>
            <a:lvl1pPr>
              <a:defRPr/>
            </a:lvl1pPr>
          </a:lstStyle>
          <a:p>
            <a:fld id="{8A2747FB-0D17-42DC-BE0E-7D390FEE46B4}" type="slidenum">
              <a:rPr lang="fa-IR" smtClean="0"/>
              <a:t>‹#›</a:t>
            </a:fld>
            <a:endParaRPr lang="fa-IR"/>
          </a:p>
        </p:txBody>
      </p:sp>
    </p:spTree>
    <p:extLst>
      <p:ext uri="{BB962C8B-B14F-4D97-AF65-F5344CB8AC3E}">
        <p14:creationId xmlns:p14="http://schemas.microsoft.com/office/powerpoint/2010/main" val="3419737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36D408-D9A8-42B7-A599-8C77DCAB24FD}"/>
              </a:ext>
            </a:extLst>
          </p:cNvPr>
          <p:cNvSpPr>
            <a:spLocks noGrp="1"/>
          </p:cNvSpPr>
          <p:nvPr>
            <p:ph type="dt" sz="half" idx="10"/>
          </p:nvPr>
        </p:nvSpPr>
        <p:spPr/>
        <p:txBody>
          <a:bodyPr/>
          <a:lstStyle>
            <a:lvl1pPr>
              <a:defRPr/>
            </a:lvl1pPr>
          </a:lstStyle>
          <a:p>
            <a:fld id="{A9B1AE63-BA01-4E54-B476-2CFA5BC9C57B}" type="datetime8">
              <a:rPr lang="fa-IR" smtClean="0"/>
              <a:t>27 اُكتبر 25</a:t>
            </a:fld>
            <a:endParaRPr lang="fa-IR"/>
          </a:p>
        </p:txBody>
      </p:sp>
      <p:sp>
        <p:nvSpPr>
          <p:cNvPr id="3" name="Footer Placeholder 2">
            <a:extLst>
              <a:ext uri="{FF2B5EF4-FFF2-40B4-BE49-F238E27FC236}">
                <a16:creationId xmlns:a16="http://schemas.microsoft.com/office/drawing/2014/main" id="{6168234D-E8C9-4A6D-8665-683FEBAACABA}"/>
              </a:ext>
            </a:extLst>
          </p:cNvPr>
          <p:cNvSpPr>
            <a:spLocks noGrp="1"/>
          </p:cNvSpPr>
          <p:nvPr>
            <p:ph type="ftr" sz="quarter" idx="11"/>
          </p:nvPr>
        </p:nvSpPr>
        <p:spPr/>
        <p:txBody>
          <a:bodyPr/>
          <a:lstStyle>
            <a:lvl1pPr>
              <a:defRPr/>
            </a:lvl1pPr>
          </a:lstStyle>
          <a:p>
            <a:r>
              <a:rPr lang="en-US"/>
              <a:t>Dr. Maddineshat</a:t>
            </a:r>
            <a:endParaRPr lang="fa-IR"/>
          </a:p>
        </p:txBody>
      </p:sp>
      <p:sp>
        <p:nvSpPr>
          <p:cNvPr id="4" name="Slide Number Placeholder 3">
            <a:extLst>
              <a:ext uri="{FF2B5EF4-FFF2-40B4-BE49-F238E27FC236}">
                <a16:creationId xmlns:a16="http://schemas.microsoft.com/office/drawing/2014/main" id="{6CB4DF87-29A5-4BDB-9180-D47B304BD829}"/>
              </a:ext>
            </a:extLst>
          </p:cNvPr>
          <p:cNvSpPr>
            <a:spLocks noGrp="1"/>
          </p:cNvSpPr>
          <p:nvPr>
            <p:ph type="sldNum" sz="quarter" idx="12"/>
          </p:nvPr>
        </p:nvSpPr>
        <p:spPr/>
        <p:txBody>
          <a:bodyPr/>
          <a:lstStyle>
            <a:lvl1pPr>
              <a:defRPr/>
            </a:lvl1pPr>
          </a:lstStyle>
          <a:p>
            <a:fld id="{8A2747FB-0D17-42DC-BE0E-7D390FEE46B4}" type="slidenum">
              <a:rPr lang="fa-IR" smtClean="0"/>
              <a:t>‹#›</a:t>
            </a:fld>
            <a:endParaRPr lang="fa-IR"/>
          </a:p>
        </p:txBody>
      </p:sp>
    </p:spTree>
    <p:extLst>
      <p:ext uri="{BB962C8B-B14F-4D97-AF65-F5344CB8AC3E}">
        <p14:creationId xmlns:p14="http://schemas.microsoft.com/office/powerpoint/2010/main" val="327786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B057A-14E3-4861-A0F7-1271967A6A24}"/>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fa-IR"/>
          </a:p>
        </p:txBody>
      </p:sp>
      <p:sp>
        <p:nvSpPr>
          <p:cNvPr id="3" name="Content Placeholder 2">
            <a:extLst>
              <a:ext uri="{FF2B5EF4-FFF2-40B4-BE49-F238E27FC236}">
                <a16:creationId xmlns:a16="http://schemas.microsoft.com/office/drawing/2014/main" id="{C5544ADC-52EE-42C2-BBAC-EB54C5C0B469}"/>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a:extLst>
              <a:ext uri="{FF2B5EF4-FFF2-40B4-BE49-F238E27FC236}">
                <a16:creationId xmlns:a16="http://schemas.microsoft.com/office/drawing/2014/main" id="{EF218063-CD4B-46B2-B68B-CB37D92DCFDD}"/>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38AABE-248F-48B7-A9CB-D084606D4A3E}"/>
              </a:ext>
            </a:extLst>
          </p:cNvPr>
          <p:cNvSpPr>
            <a:spLocks noGrp="1"/>
          </p:cNvSpPr>
          <p:nvPr>
            <p:ph type="dt" sz="half" idx="10"/>
          </p:nvPr>
        </p:nvSpPr>
        <p:spPr/>
        <p:txBody>
          <a:bodyPr/>
          <a:lstStyle>
            <a:lvl1pPr>
              <a:defRPr/>
            </a:lvl1pPr>
          </a:lstStyle>
          <a:p>
            <a:fld id="{9C9ADE1D-CF6B-44EB-A33B-BDC9D5EB96FD}" type="datetime8">
              <a:rPr lang="fa-IR" smtClean="0"/>
              <a:t>27 اُكتبر 25</a:t>
            </a:fld>
            <a:endParaRPr lang="fa-IR"/>
          </a:p>
        </p:txBody>
      </p:sp>
      <p:sp>
        <p:nvSpPr>
          <p:cNvPr id="6" name="Footer Placeholder 5">
            <a:extLst>
              <a:ext uri="{FF2B5EF4-FFF2-40B4-BE49-F238E27FC236}">
                <a16:creationId xmlns:a16="http://schemas.microsoft.com/office/drawing/2014/main" id="{D198D273-D9EA-4F96-841A-06AFB7013CD7}"/>
              </a:ext>
            </a:extLst>
          </p:cNvPr>
          <p:cNvSpPr>
            <a:spLocks noGrp="1"/>
          </p:cNvSpPr>
          <p:nvPr>
            <p:ph type="ftr" sz="quarter" idx="11"/>
          </p:nvPr>
        </p:nvSpPr>
        <p:spPr/>
        <p:txBody>
          <a:bodyPr/>
          <a:lstStyle>
            <a:lvl1pPr>
              <a:defRPr/>
            </a:lvl1pPr>
          </a:lstStyle>
          <a:p>
            <a:r>
              <a:rPr lang="en-US"/>
              <a:t>Dr. Maddineshat</a:t>
            </a:r>
            <a:endParaRPr lang="fa-IR"/>
          </a:p>
        </p:txBody>
      </p:sp>
      <p:sp>
        <p:nvSpPr>
          <p:cNvPr id="7" name="Slide Number Placeholder 6">
            <a:extLst>
              <a:ext uri="{FF2B5EF4-FFF2-40B4-BE49-F238E27FC236}">
                <a16:creationId xmlns:a16="http://schemas.microsoft.com/office/drawing/2014/main" id="{744F51B8-96FF-4864-842D-037818968320}"/>
              </a:ext>
            </a:extLst>
          </p:cNvPr>
          <p:cNvSpPr>
            <a:spLocks noGrp="1"/>
          </p:cNvSpPr>
          <p:nvPr>
            <p:ph type="sldNum" sz="quarter" idx="12"/>
          </p:nvPr>
        </p:nvSpPr>
        <p:spPr/>
        <p:txBody>
          <a:bodyPr/>
          <a:lstStyle>
            <a:lvl1pPr>
              <a:defRPr/>
            </a:lvl1pPr>
          </a:lstStyle>
          <a:p>
            <a:fld id="{8A2747FB-0D17-42DC-BE0E-7D390FEE46B4}" type="slidenum">
              <a:rPr lang="fa-IR" smtClean="0"/>
              <a:t>‹#›</a:t>
            </a:fld>
            <a:endParaRPr lang="fa-IR"/>
          </a:p>
        </p:txBody>
      </p:sp>
    </p:spTree>
    <p:extLst>
      <p:ext uri="{BB962C8B-B14F-4D97-AF65-F5344CB8AC3E}">
        <p14:creationId xmlns:p14="http://schemas.microsoft.com/office/powerpoint/2010/main" val="650689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A16B5-C995-4BB4-A60C-21849D6E9CAE}"/>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fa-IR"/>
          </a:p>
        </p:txBody>
      </p:sp>
      <p:sp>
        <p:nvSpPr>
          <p:cNvPr id="3" name="Picture Placeholder 2">
            <a:extLst>
              <a:ext uri="{FF2B5EF4-FFF2-40B4-BE49-F238E27FC236}">
                <a16:creationId xmlns:a16="http://schemas.microsoft.com/office/drawing/2014/main" id="{3ED1E14F-941D-4F8B-A749-60F7DF8974CC}"/>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a-IR"/>
          </a:p>
        </p:txBody>
      </p:sp>
      <p:sp>
        <p:nvSpPr>
          <p:cNvPr id="4" name="Text Placeholder 3">
            <a:extLst>
              <a:ext uri="{FF2B5EF4-FFF2-40B4-BE49-F238E27FC236}">
                <a16:creationId xmlns:a16="http://schemas.microsoft.com/office/drawing/2014/main" id="{AF90A336-5CB6-49C8-9B2C-7F86BDCAA4CE}"/>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B03B62-3ED9-4F71-AE34-663BA2067888}"/>
              </a:ext>
            </a:extLst>
          </p:cNvPr>
          <p:cNvSpPr>
            <a:spLocks noGrp="1"/>
          </p:cNvSpPr>
          <p:nvPr>
            <p:ph type="dt" sz="half" idx="10"/>
          </p:nvPr>
        </p:nvSpPr>
        <p:spPr/>
        <p:txBody>
          <a:bodyPr/>
          <a:lstStyle>
            <a:lvl1pPr>
              <a:defRPr/>
            </a:lvl1pPr>
          </a:lstStyle>
          <a:p>
            <a:fld id="{E7E58F15-DB2E-48D6-BDE5-815AD9FCE8FD}" type="datetime8">
              <a:rPr lang="fa-IR" smtClean="0"/>
              <a:t>27 اُكتبر 25</a:t>
            </a:fld>
            <a:endParaRPr lang="fa-IR"/>
          </a:p>
        </p:txBody>
      </p:sp>
      <p:sp>
        <p:nvSpPr>
          <p:cNvPr id="6" name="Footer Placeholder 5">
            <a:extLst>
              <a:ext uri="{FF2B5EF4-FFF2-40B4-BE49-F238E27FC236}">
                <a16:creationId xmlns:a16="http://schemas.microsoft.com/office/drawing/2014/main" id="{F1E55237-1F17-4763-836B-A738C4BAFAB6}"/>
              </a:ext>
            </a:extLst>
          </p:cNvPr>
          <p:cNvSpPr>
            <a:spLocks noGrp="1"/>
          </p:cNvSpPr>
          <p:nvPr>
            <p:ph type="ftr" sz="quarter" idx="11"/>
          </p:nvPr>
        </p:nvSpPr>
        <p:spPr/>
        <p:txBody>
          <a:bodyPr/>
          <a:lstStyle>
            <a:lvl1pPr>
              <a:defRPr/>
            </a:lvl1pPr>
          </a:lstStyle>
          <a:p>
            <a:r>
              <a:rPr lang="en-US"/>
              <a:t>Dr. Maddineshat</a:t>
            </a:r>
            <a:endParaRPr lang="fa-IR"/>
          </a:p>
        </p:txBody>
      </p:sp>
      <p:sp>
        <p:nvSpPr>
          <p:cNvPr id="7" name="Slide Number Placeholder 6">
            <a:extLst>
              <a:ext uri="{FF2B5EF4-FFF2-40B4-BE49-F238E27FC236}">
                <a16:creationId xmlns:a16="http://schemas.microsoft.com/office/drawing/2014/main" id="{24D76AC5-FBA2-408D-9131-C319D4D88C0C}"/>
              </a:ext>
            </a:extLst>
          </p:cNvPr>
          <p:cNvSpPr>
            <a:spLocks noGrp="1"/>
          </p:cNvSpPr>
          <p:nvPr>
            <p:ph type="sldNum" sz="quarter" idx="12"/>
          </p:nvPr>
        </p:nvSpPr>
        <p:spPr/>
        <p:txBody>
          <a:bodyPr/>
          <a:lstStyle>
            <a:lvl1pPr>
              <a:defRPr/>
            </a:lvl1pPr>
          </a:lstStyle>
          <a:p>
            <a:fld id="{8A2747FB-0D17-42DC-BE0E-7D390FEE46B4}" type="slidenum">
              <a:rPr lang="fa-IR" smtClean="0"/>
              <a:t>‹#›</a:t>
            </a:fld>
            <a:endParaRPr lang="fa-IR"/>
          </a:p>
        </p:txBody>
      </p:sp>
    </p:spTree>
    <p:extLst>
      <p:ext uri="{BB962C8B-B14F-4D97-AF65-F5344CB8AC3E}">
        <p14:creationId xmlns:p14="http://schemas.microsoft.com/office/powerpoint/2010/main" val="3312650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D43EE1F-8EEE-49CC-A32A-77D951F156EF}"/>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fa-IR"/>
              <a:t>Haga clic para cambiar el estilo de título	</a:t>
            </a:r>
          </a:p>
        </p:txBody>
      </p:sp>
      <p:sp>
        <p:nvSpPr>
          <p:cNvPr id="1027" name="Rectangle 3">
            <a:extLst>
              <a:ext uri="{FF2B5EF4-FFF2-40B4-BE49-F238E27FC236}">
                <a16:creationId xmlns:a16="http://schemas.microsoft.com/office/drawing/2014/main" id="{26468E02-BBC9-4B2B-8AD3-D8C87B47D3F0}"/>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fa-IR"/>
              <a:t>Haga clic para modificar el estilo de texto del patrón</a:t>
            </a:r>
          </a:p>
          <a:p>
            <a:pPr lvl="1"/>
            <a:r>
              <a:rPr lang="es-ES" altLang="fa-IR"/>
              <a:t>Segundo nivel</a:t>
            </a:r>
          </a:p>
          <a:p>
            <a:pPr lvl="2"/>
            <a:r>
              <a:rPr lang="es-ES" altLang="fa-IR"/>
              <a:t>Tercer nivel</a:t>
            </a:r>
          </a:p>
          <a:p>
            <a:pPr lvl="3"/>
            <a:r>
              <a:rPr lang="es-ES" altLang="fa-IR"/>
              <a:t>Cuarto nivel</a:t>
            </a:r>
          </a:p>
          <a:p>
            <a:pPr lvl="4"/>
            <a:r>
              <a:rPr lang="es-ES" altLang="fa-IR"/>
              <a:t>Quinto nivel</a:t>
            </a:r>
          </a:p>
        </p:txBody>
      </p:sp>
      <p:sp>
        <p:nvSpPr>
          <p:cNvPr id="1028" name="Rectangle 4">
            <a:extLst>
              <a:ext uri="{FF2B5EF4-FFF2-40B4-BE49-F238E27FC236}">
                <a16:creationId xmlns:a16="http://schemas.microsoft.com/office/drawing/2014/main" id="{6916E9D2-91A1-4B5D-A468-2E13A1D07DFA}"/>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298342B0-5463-42BF-BBF2-9FEDB05A9B17}" type="datetime8">
              <a:rPr lang="fa-IR" smtClean="0"/>
              <a:t>27 اُكتبر 25</a:t>
            </a:fld>
            <a:endParaRPr lang="fa-IR"/>
          </a:p>
        </p:txBody>
      </p:sp>
      <p:sp>
        <p:nvSpPr>
          <p:cNvPr id="1029" name="Rectangle 5">
            <a:extLst>
              <a:ext uri="{FF2B5EF4-FFF2-40B4-BE49-F238E27FC236}">
                <a16:creationId xmlns:a16="http://schemas.microsoft.com/office/drawing/2014/main" id="{604A66E9-DE4B-415A-8CB5-5EEBE73FEAD2}"/>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t>Dr. Maddineshat</a:t>
            </a:r>
            <a:endParaRPr lang="fa-IR"/>
          </a:p>
        </p:txBody>
      </p:sp>
      <p:sp>
        <p:nvSpPr>
          <p:cNvPr id="1030" name="Rectangle 6">
            <a:extLst>
              <a:ext uri="{FF2B5EF4-FFF2-40B4-BE49-F238E27FC236}">
                <a16:creationId xmlns:a16="http://schemas.microsoft.com/office/drawing/2014/main" id="{01B332A6-04F9-409C-A8A4-02D9840AFD0C}"/>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A2747FB-0D17-42DC-BE0E-7D390FEE46B4}" type="slidenum">
              <a:rPr lang="fa-IR" smtClean="0"/>
              <a:t>‹#›</a:t>
            </a:fld>
            <a:endParaRPr lang="fa-IR"/>
          </a:p>
        </p:txBody>
      </p:sp>
    </p:spTree>
    <p:extLst>
      <p:ext uri="{BB962C8B-B14F-4D97-AF65-F5344CB8AC3E}">
        <p14:creationId xmlns:p14="http://schemas.microsoft.com/office/powerpoint/2010/main" val="9177794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rtl="1" eaLnBrk="1" fontAlgn="base" hangingPunct="1">
        <a:spcBef>
          <a:spcPct val="0"/>
        </a:spcBef>
        <a:spcAft>
          <a:spcPct val="0"/>
        </a:spcAft>
        <a:defRPr sz="4400" kern="12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1"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1"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1"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1"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r" rtl="1"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r" rtl="1"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r" rtl="1"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r" rtl="1"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B3EEB-C5EC-4926-3E5C-A213878C98FF}"/>
              </a:ext>
            </a:extLst>
          </p:cNvPr>
          <p:cNvSpPr>
            <a:spLocks noGrp="1"/>
          </p:cNvSpPr>
          <p:nvPr>
            <p:ph type="ctrTitle"/>
          </p:nvPr>
        </p:nvSpPr>
        <p:spPr/>
        <p:txBody>
          <a:bodyPr>
            <a:normAutofit/>
          </a:bodyPr>
          <a:lstStyle/>
          <a:p>
            <a:r>
              <a:rPr lang="fa-IR" b="1" dirty="0">
                <a:cs typeface="B Nazanin" panose="00000400000000000000" pitchFamily="2" charset="-78"/>
              </a:rPr>
              <a:t>روش تدریس ایفای نقش در آموزش پزشکی</a:t>
            </a:r>
          </a:p>
        </p:txBody>
      </p:sp>
      <p:sp>
        <p:nvSpPr>
          <p:cNvPr id="3" name="Subtitle 2">
            <a:extLst>
              <a:ext uri="{FF2B5EF4-FFF2-40B4-BE49-F238E27FC236}">
                <a16:creationId xmlns:a16="http://schemas.microsoft.com/office/drawing/2014/main" id="{D6C6FD18-C37C-5404-5C89-F9E8FA6429EB}"/>
              </a:ext>
            </a:extLst>
          </p:cNvPr>
          <p:cNvSpPr>
            <a:spLocks noGrp="1"/>
          </p:cNvSpPr>
          <p:nvPr>
            <p:ph type="subTitle" idx="1"/>
          </p:nvPr>
        </p:nvSpPr>
        <p:spPr>
          <a:xfrm>
            <a:off x="1524000" y="4356640"/>
            <a:ext cx="9144000" cy="1655762"/>
          </a:xfrm>
        </p:spPr>
        <p:txBody>
          <a:bodyPr/>
          <a:lstStyle/>
          <a:p>
            <a:endParaRPr lang="en-US" dirty="0"/>
          </a:p>
          <a:p>
            <a:r>
              <a:rPr lang="fa-IR" dirty="0">
                <a:cs typeface="B Titr" panose="00000700000000000000" pitchFamily="2" charset="-78"/>
              </a:rPr>
              <a:t>مرکز مطالعات و توسعه دانشگاه علوم پزشکی همدان</a:t>
            </a:r>
            <a:endParaRPr lang="en-US" dirty="0">
              <a:cs typeface="B Titr" panose="00000700000000000000" pitchFamily="2" charset="-78"/>
            </a:endParaRPr>
          </a:p>
        </p:txBody>
      </p:sp>
      <p:sp>
        <p:nvSpPr>
          <p:cNvPr id="4" name="Footer Placeholder 3">
            <a:extLst>
              <a:ext uri="{FF2B5EF4-FFF2-40B4-BE49-F238E27FC236}">
                <a16:creationId xmlns:a16="http://schemas.microsoft.com/office/drawing/2014/main" id="{56CA1BCD-0776-538D-224C-B02E8A2DD7DD}"/>
              </a:ext>
            </a:extLst>
          </p:cNvPr>
          <p:cNvSpPr>
            <a:spLocks noGrp="1"/>
          </p:cNvSpPr>
          <p:nvPr>
            <p:ph type="ftr" sz="quarter" idx="11"/>
          </p:nvPr>
        </p:nvSpPr>
        <p:spPr/>
        <p:txBody>
          <a:bodyPr/>
          <a:lstStyle/>
          <a:p>
            <a:r>
              <a:rPr lang="en-US"/>
              <a:t>Dr. Maddineshat</a:t>
            </a:r>
            <a:endParaRPr lang="fa-IR"/>
          </a:p>
        </p:txBody>
      </p:sp>
    </p:spTree>
    <p:extLst>
      <p:ext uri="{BB962C8B-B14F-4D97-AF65-F5344CB8AC3E}">
        <p14:creationId xmlns:p14="http://schemas.microsoft.com/office/powerpoint/2010/main" val="1965260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03808-5E07-3FC7-FEAC-D5CAA069D3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42C1A3-431A-08F6-3FCB-B3F7ECD77485}"/>
              </a:ext>
            </a:extLst>
          </p:cNvPr>
          <p:cNvSpPr>
            <a:spLocks noGrp="1"/>
          </p:cNvSpPr>
          <p:nvPr>
            <p:ph type="title"/>
          </p:nvPr>
        </p:nvSpPr>
        <p:spPr/>
        <p:txBody>
          <a:bodyPr/>
          <a:lstStyle/>
          <a:p>
            <a:r>
              <a:rPr lang="fa-IR" dirty="0">
                <a:cs typeface="B Nazanin" panose="00000400000000000000" pitchFamily="2" charset="-78"/>
              </a:rPr>
              <a:t>توضیح مراحل نظریه کلب در چارچوب ایفای نقش</a:t>
            </a:r>
            <a:endParaRPr lang="fa-IR" dirty="0"/>
          </a:p>
        </p:txBody>
      </p:sp>
      <p:sp>
        <p:nvSpPr>
          <p:cNvPr id="3" name="Content Placeholder 2">
            <a:extLst>
              <a:ext uri="{FF2B5EF4-FFF2-40B4-BE49-F238E27FC236}">
                <a16:creationId xmlns:a16="http://schemas.microsoft.com/office/drawing/2014/main" id="{3C0F34C6-1B02-8BCB-A5A8-6F3C0B5FF9CC}"/>
              </a:ext>
            </a:extLst>
          </p:cNvPr>
          <p:cNvSpPr>
            <a:spLocks noGrp="1"/>
          </p:cNvSpPr>
          <p:nvPr>
            <p:ph idx="1"/>
          </p:nvPr>
        </p:nvSpPr>
        <p:spPr>
          <a:xfrm>
            <a:off x="1242874" y="1600201"/>
            <a:ext cx="10339525" cy="4525963"/>
          </a:xfrm>
        </p:spPr>
        <p:txBody>
          <a:bodyPr>
            <a:normAutofit/>
          </a:bodyPr>
          <a:lstStyle/>
          <a:p>
            <a:pPr algn="just"/>
            <a:r>
              <a:rPr lang="fa-IR" dirty="0">
                <a:cs typeface="B Nazanin" panose="00000400000000000000" pitchFamily="2" charset="-78"/>
              </a:rPr>
              <a:t>مفهوم‌سازی انتزاعی (</a:t>
            </a:r>
            <a:r>
              <a:rPr lang="en-US" dirty="0">
                <a:cs typeface="B Nazanin" panose="00000400000000000000" pitchFamily="2" charset="-78"/>
              </a:rPr>
              <a:t>Abstract Conceptualization):</a:t>
            </a:r>
          </a:p>
          <a:p>
            <a:pPr algn="just"/>
            <a:r>
              <a:rPr lang="fa-IR" dirty="0">
                <a:cs typeface="B Nazanin" panose="00000400000000000000" pitchFamily="2" charset="-78"/>
              </a:rPr>
              <a:t>از دل تأملات، درس‌های کلی و اصول نظری استخراج می‌شود. دانشجو از تجربه خاص خود فراتر رفته و به یک قاعده کلی می‌رسد.</a:t>
            </a:r>
          </a:p>
          <a:p>
            <a:pPr marL="0" indent="0" algn="just">
              <a:buNone/>
            </a:pPr>
            <a:endParaRPr lang="fa-IR" dirty="0">
              <a:cs typeface="B Nazanin" panose="00000400000000000000" pitchFamily="2" charset="-78"/>
            </a:endParaRPr>
          </a:p>
          <a:p>
            <a:pPr algn="just"/>
            <a:r>
              <a:rPr lang="fa-IR" dirty="0">
                <a:cs typeface="B Nazanin" panose="00000400000000000000" pitchFamily="2" charset="-78"/>
              </a:rPr>
              <a:t>    مثال: دانشجو به این درک می‌رسد که "استفاده از جملات قضاوت‌گرانه (مثل 'چرا این کار را کردی؟') باعث دفاعی شدن بیمار می‌شود، در حالی که جملات همدلانه (مثل 'به نظر می‌رسه خیلی نگرانی') فضای گفت‌وگو را باز می‌کند." این یک "مفهوم انتزاعی" در ارتباط درمانی است.</a:t>
            </a:r>
          </a:p>
        </p:txBody>
      </p:sp>
      <p:sp>
        <p:nvSpPr>
          <p:cNvPr id="4" name="Footer Placeholder 3">
            <a:extLst>
              <a:ext uri="{FF2B5EF4-FFF2-40B4-BE49-F238E27FC236}">
                <a16:creationId xmlns:a16="http://schemas.microsoft.com/office/drawing/2014/main" id="{D58E9A28-01E9-84A5-D6EE-299B7A26BB6B}"/>
              </a:ext>
            </a:extLst>
          </p:cNvPr>
          <p:cNvSpPr>
            <a:spLocks noGrp="1"/>
          </p:cNvSpPr>
          <p:nvPr>
            <p:ph type="ftr" sz="quarter" idx="11"/>
          </p:nvPr>
        </p:nvSpPr>
        <p:spPr/>
        <p:txBody>
          <a:bodyPr/>
          <a:lstStyle/>
          <a:p>
            <a:r>
              <a:rPr lang="en-US"/>
              <a:t>Dr. Maddineshat</a:t>
            </a:r>
            <a:endParaRPr lang="fa-IR"/>
          </a:p>
        </p:txBody>
      </p:sp>
    </p:spTree>
    <p:extLst>
      <p:ext uri="{BB962C8B-B14F-4D97-AF65-F5344CB8AC3E}">
        <p14:creationId xmlns:p14="http://schemas.microsoft.com/office/powerpoint/2010/main" val="1855252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B48A9-BCF8-37F3-795F-32279B3D336E}"/>
              </a:ext>
            </a:extLst>
          </p:cNvPr>
          <p:cNvSpPr>
            <a:spLocks noGrp="1"/>
          </p:cNvSpPr>
          <p:nvPr>
            <p:ph type="title"/>
          </p:nvPr>
        </p:nvSpPr>
        <p:spPr/>
        <p:txBody>
          <a:bodyPr/>
          <a:lstStyle/>
          <a:p>
            <a:r>
              <a:rPr lang="fa-IR" dirty="0">
                <a:cs typeface="B Nazanin" panose="00000400000000000000" pitchFamily="2" charset="-78"/>
              </a:rPr>
              <a:t>توضیح مراحل نظریه کلب در چارچوب ایفای نقش</a:t>
            </a:r>
            <a:endParaRPr lang="fa-IR" dirty="0"/>
          </a:p>
        </p:txBody>
      </p:sp>
      <p:sp>
        <p:nvSpPr>
          <p:cNvPr id="3" name="Content Placeholder 2">
            <a:extLst>
              <a:ext uri="{FF2B5EF4-FFF2-40B4-BE49-F238E27FC236}">
                <a16:creationId xmlns:a16="http://schemas.microsoft.com/office/drawing/2014/main" id="{E857AE12-C340-EBAA-378E-17A33A62C15F}"/>
              </a:ext>
            </a:extLst>
          </p:cNvPr>
          <p:cNvSpPr>
            <a:spLocks noGrp="1"/>
          </p:cNvSpPr>
          <p:nvPr>
            <p:ph idx="1"/>
          </p:nvPr>
        </p:nvSpPr>
        <p:spPr>
          <a:xfrm>
            <a:off x="1198485" y="1600201"/>
            <a:ext cx="10383915" cy="4525963"/>
          </a:xfrm>
        </p:spPr>
        <p:txBody>
          <a:bodyPr/>
          <a:lstStyle/>
          <a:p>
            <a:pPr algn="just"/>
            <a:r>
              <a:rPr lang="fa-IR" dirty="0">
                <a:cs typeface="B Nazanin" panose="00000400000000000000" pitchFamily="2" charset="-78"/>
              </a:rPr>
              <a:t>آزمایش فعال </a:t>
            </a:r>
            <a:r>
              <a:rPr lang="en-US" dirty="0">
                <a:cs typeface="B Nazanin" panose="00000400000000000000" pitchFamily="2" charset="-78"/>
              </a:rPr>
              <a:t>Active Experimentation:</a:t>
            </a:r>
          </a:p>
          <a:p>
            <a:pPr algn="just"/>
            <a:r>
              <a:rPr lang="en-US" dirty="0">
                <a:cs typeface="B Nazanin" panose="00000400000000000000" pitchFamily="2" charset="-78"/>
              </a:rPr>
              <a:t>     </a:t>
            </a:r>
            <a:r>
              <a:rPr lang="fa-IR" dirty="0">
                <a:cs typeface="B Nazanin" panose="00000400000000000000" pitchFamily="2" charset="-78"/>
              </a:rPr>
              <a:t>دانشجو این قاعده و مفهوم جدید را در عمل امتحان می‌کند . این می‌تواند بلافاصله در قالب یک اجرای مجدد از همان سناریو باشد تا راهکار جدید را آزمایش کند.</a:t>
            </a:r>
          </a:p>
          <a:p>
            <a:pPr marL="0" indent="0" algn="just">
              <a:buNone/>
            </a:pPr>
            <a:endParaRPr lang="fa-IR" dirty="0">
              <a:cs typeface="B Nazanin" panose="00000400000000000000" pitchFamily="2" charset="-78"/>
            </a:endParaRPr>
          </a:p>
          <a:p>
            <a:pPr algn="just"/>
            <a:r>
              <a:rPr lang="fa-IR" dirty="0">
                <a:cs typeface="B Nazanin" panose="00000400000000000000" pitchFamily="2" charset="-78"/>
              </a:rPr>
              <a:t>مثال: حالا همان دانشجو در یک ایفای نقش دیگر، عمداً از تکنیک همدلی استفاده می‌کند تا نتیجه آن را ببیند.</a:t>
            </a:r>
          </a:p>
        </p:txBody>
      </p:sp>
      <p:sp>
        <p:nvSpPr>
          <p:cNvPr id="4" name="Footer Placeholder 3">
            <a:extLst>
              <a:ext uri="{FF2B5EF4-FFF2-40B4-BE49-F238E27FC236}">
                <a16:creationId xmlns:a16="http://schemas.microsoft.com/office/drawing/2014/main" id="{1BCFD68A-B288-F1B4-984E-959AEC305DD3}"/>
              </a:ext>
            </a:extLst>
          </p:cNvPr>
          <p:cNvSpPr>
            <a:spLocks noGrp="1"/>
          </p:cNvSpPr>
          <p:nvPr>
            <p:ph type="ftr" sz="quarter" idx="11"/>
          </p:nvPr>
        </p:nvSpPr>
        <p:spPr/>
        <p:txBody>
          <a:bodyPr/>
          <a:lstStyle/>
          <a:p>
            <a:r>
              <a:rPr lang="en-US"/>
              <a:t>Dr. Maddineshat</a:t>
            </a:r>
            <a:endParaRPr lang="fa-IR"/>
          </a:p>
        </p:txBody>
      </p:sp>
    </p:spTree>
    <p:extLst>
      <p:ext uri="{BB962C8B-B14F-4D97-AF65-F5344CB8AC3E}">
        <p14:creationId xmlns:p14="http://schemas.microsoft.com/office/powerpoint/2010/main" val="2076036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E1066-CA4C-4FB0-EC6F-2201F5D9B8F5}"/>
              </a:ext>
            </a:extLst>
          </p:cNvPr>
          <p:cNvSpPr>
            <a:spLocks noGrp="1"/>
          </p:cNvSpPr>
          <p:nvPr>
            <p:ph type="title"/>
          </p:nvPr>
        </p:nvSpPr>
        <p:spPr/>
        <p:txBody>
          <a:bodyPr/>
          <a:lstStyle/>
          <a:p>
            <a:r>
              <a:rPr lang="fa-IR" b="1" dirty="0">
                <a:cs typeface="B Nazanin" panose="00000400000000000000" pitchFamily="2" charset="-78"/>
              </a:rPr>
              <a:t>ایفای نقش</a:t>
            </a:r>
          </a:p>
        </p:txBody>
      </p:sp>
      <p:sp>
        <p:nvSpPr>
          <p:cNvPr id="3" name="Content Placeholder 2">
            <a:extLst>
              <a:ext uri="{FF2B5EF4-FFF2-40B4-BE49-F238E27FC236}">
                <a16:creationId xmlns:a16="http://schemas.microsoft.com/office/drawing/2014/main" id="{771A8117-D4D0-8651-0342-B4619A43574E}"/>
              </a:ext>
            </a:extLst>
          </p:cNvPr>
          <p:cNvSpPr>
            <a:spLocks noGrp="1"/>
          </p:cNvSpPr>
          <p:nvPr>
            <p:ph idx="1"/>
          </p:nvPr>
        </p:nvSpPr>
        <p:spPr/>
        <p:txBody>
          <a:bodyPr/>
          <a:lstStyle/>
          <a:p>
            <a:pPr algn="just"/>
            <a:r>
              <a:rPr lang="fa-IR" dirty="0">
                <a:cs typeface="B Nazanin" panose="00000400000000000000" pitchFamily="2" charset="-78"/>
              </a:rPr>
              <a:t>ایفای نقش می‌تواند به تنهایی و برای اهداف محدود (مثلاً یک تمرین ۵ دقیقه‌ای برای دادن خبر بد) وجود داشته باشد. اما زمانی که در یک چارچوب بزرگتر و واقعی‌تر (مثل یک سناریوی اورژانس) قرار می‌گیرد، به یک </a:t>
            </a:r>
            <a:r>
              <a:rPr lang="fa-IR" b="1" dirty="0">
                <a:cs typeface="B Nazanin" panose="00000400000000000000" pitchFamily="2" charset="-78"/>
              </a:rPr>
              <a:t>زیرمجموعه از شبیه‌سازی</a:t>
            </a:r>
            <a:r>
              <a:rPr lang="fa-IR" dirty="0">
                <a:cs typeface="B Nazanin" panose="00000400000000000000" pitchFamily="2" charset="-78"/>
              </a:rPr>
              <a:t> تبدیل می‌شود</a:t>
            </a:r>
          </a:p>
          <a:p>
            <a:pPr algn="just"/>
            <a:r>
              <a:rPr lang="fa-IR" sz="2400" dirty="0">
                <a:cs typeface="B Nazanin" panose="00000400000000000000" pitchFamily="2" charset="-78"/>
              </a:rPr>
              <a:t>اگر هدف شما آموزش </a:t>
            </a:r>
            <a:r>
              <a:rPr lang="fa-IR" sz="2400" b="1" dirty="0">
                <a:cs typeface="B Nazanin" panose="00000400000000000000" pitchFamily="2" charset="-78"/>
              </a:rPr>
              <a:t>"چگونه یک بیمار مبتلا به شوک سپتیک را از ابتدا تا انتها مدیریت کنم"</a:t>
            </a:r>
            <a:r>
              <a:rPr lang="fa-IR" sz="2400" dirty="0">
                <a:cs typeface="B Nazanin" panose="00000400000000000000" pitchFamily="2" charset="-78"/>
              </a:rPr>
              <a:t> است، از </a:t>
            </a:r>
            <a:r>
              <a:rPr lang="fa-IR" sz="2400" b="1" dirty="0">
                <a:cs typeface="B Nazanin" panose="00000400000000000000" pitchFamily="2" charset="-78"/>
              </a:rPr>
              <a:t>شبیه‌سازی</a:t>
            </a:r>
            <a:r>
              <a:rPr lang="fa-IR" sz="2400" dirty="0">
                <a:cs typeface="B Nazanin" panose="00000400000000000000" pitchFamily="2" charset="-78"/>
              </a:rPr>
              <a:t> استفاده می‌کنید.</a:t>
            </a:r>
          </a:p>
          <a:p>
            <a:pPr algn="just"/>
            <a:r>
              <a:rPr lang="fa-IR" sz="2400" dirty="0">
                <a:cs typeface="B Nazanin" panose="00000400000000000000" pitchFamily="2" charset="-78"/>
              </a:rPr>
              <a:t>اگر هدف شما آموزش </a:t>
            </a:r>
            <a:r>
              <a:rPr lang="fa-IR" sz="2400" b="1" dirty="0">
                <a:cs typeface="B Nazanin" panose="00000400000000000000" pitchFamily="2" charset="-78"/>
              </a:rPr>
              <a:t>"چگونه با خانواده یک بیمار در حال مرگ همدلی و ارتباط برقرار کنم"</a:t>
            </a:r>
            <a:r>
              <a:rPr lang="fa-IR" sz="2400" dirty="0">
                <a:cs typeface="B Nazanin" panose="00000400000000000000" pitchFamily="2" charset="-78"/>
              </a:rPr>
              <a:t> است، از </a:t>
            </a:r>
            <a:r>
              <a:rPr lang="fa-IR" sz="2400" b="1" dirty="0">
                <a:cs typeface="B Nazanin" panose="00000400000000000000" pitchFamily="2" charset="-78"/>
              </a:rPr>
              <a:t>ایفای نقش</a:t>
            </a:r>
            <a:r>
              <a:rPr lang="fa-IR" sz="2400" dirty="0">
                <a:cs typeface="B Nazanin" panose="00000400000000000000" pitchFamily="2" charset="-78"/>
              </a:rPr>
              <a:t> استفاده می‌کنید.</a:t>
            </a:r>
          </a:p>
          <a:p>
            <a:pPr algn="ctr"/>
            <a:r>
              <a:rPr lang="fa-IR" sz="2800" b="1" dirty="0">
                <a:solidFill>
                  <a:srgbClr val="C00000"/>
                </a:solidFill>
                <a:cs typeface="B Nazanin" panose="00000400000000000000" pitchFamily="2" charset="-78"/>
              </a:rPr>
              <a:t>و در نهایت، بهترین برنامه‌های آموزشی از ترکیب این دو روش برای دستیابی به حداکثر یادگیری استفاده می‌کنند</a:t>
            </a:r>
            <a:r>
              <a:rPr lang="fa-IR" sz="2400" dirty="0">
                <a:cs typeface="B Nazanin" panose="00000400000000000000" pitchFamily="2" charset="-78"/>
              </a:rPr>
              <a:t>.</a:t>
            </a:r>
          </a:p>
          <a:p>
            <a:br>
              <a:rPr lang="fa-IR" dirty="0"/>
            </a:br>
            <a:endParaRPr lang="fa-IR" dirty="0">
              <a:cs typeface="B Nazanin" panose="00000400000000000000" pitchFamily="2" charset="-78"/>
            </a:endParaRPr>
          </a:p>
        </p:txBody>
      </p:sp>
      <p:sp>
        <p:nvSpPr>
          <p:cNvPr id="4" name="Footer Placeholder 3">
            <a:extLst>
              <a:ext uri="{FF2B5EF4-FFF2-40B4-BE49-F238E27FC236}">
                <a16:creationId xmlns:a16="http://schemas.microsoft.com/office/drawing/2014/main" id="{B751F3D9-8B28-7680-16C1-CF68FB09C02C}"/>
              </a:ext>
            </a:extLst>
          </p:cNvPr>
          <p:cNvSpPr>
            <a:spLocks noGrp="1"/>
          </p:cNvSpPr>
          <p:nvPr>
            <p:ph type="ftr" sz="quarter" idx="11"/>
          </p:nvPr>
        </p:nvSpPr>
        <p:spPr/>
        <p:txBody>
          <a:bodyPr/>
          <a:lstStyle/>
          <a:p>
            <a:r>
              <a:rPr lang="en-US"/>
              <a:t>Dr. Maddineshat</a:t>
            </a:r>
            <a:endParaRPr lang="fa-IR"/>
          </a:p>
        </p:txBody>
      </p:sp>
    </p:spTree>
    <p:extLst>
      <p:ext uri="{BB962C8B-B14F-4D97-AF65-F5344CB8AC3E}">
        <p14:creationId xmlns:p14="http://schemas.microsoft.com/office/powerpoint/2010/main" val="987677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403C39-904E-C109-61B8-75EF8C7EEB86}"/>
              </a:ext>
            </a:extLst>
          </p:cNvPr>
          <p:cNvSpPr>
            <a:spLocks noGrp="1"/>
          </p:cNvSpPr>
          <p:nvPr>
            <p:ph type="title"/>
          </p:nvPr>
        </p:nvSpPr>
        <p:spPr>
          <a:xfrm>
            <a:off x="5104659" y="1731145"/>
            <a:ext cx="6296057" cy="2823099"/>
          </a:xfrm>
        </p:spPr>
        <p:txBody>
          <a:bodyPr>
            <a:normAutofit fontScale="90000"/>
          </a:bodyPr>
          <a:lstStyle/>
          <a:p>
            <a:r>
              <a:rPr lang="fa-IR" sz="4000" dirty="0">
                <a:solidFill>
                  <a:srgbClr val="C00000"/>
                </a:solidFill>
                <a:cs typeface="B Titr" panose="00000700000000000000" pitchFamily="2" charset="-78"/>
              </a:rPr>
              <a:t>ایفای نقش، به دانشجو اجازه می‌دهد چرخه مراحل نظریه کلب را به سرعت و در یک محیط امن طی کند، چیزی که در محیط واقعی و با بیماران واقعی اغلب امکان‌پذیر نیست.</a:t>
            </a:r>
            <a:endParaRPr lang="fa-IR" sz="4000" dirty="0">
              <a:solidFill>
                <a:srgbClr val="C00000"/>
              </a:solidFill>
            </a:endParaRPr>
          </a:p>
        </p:txBody>
      </p:sp>
      <p:sp>
        <p:nvSpPr>
          <p:cNvPr id="4" name="Footer Placeholder 3">
            <a:extLst>
              <a:ext uri="{FF2B5EF4-FFF2-40B4-BE49-F238E27FC236}">
                <a16:creationId xmlns:a16="http://schemas.microsoft.com/office/drawing/2014/main" id="{877B5ACE-B744-FE68-1C9B-2C4173400AD5}"/>
              </a:ext>
            </a:extLst>
          </p:cNvPr>
          <p:cNvSpPr>
            <a:spLocks noGrp="1"/>
          </p:cNvSpPr>
          <p:nvPr>
            <p:ph type="ftr" sz="quarter" idx="11"/>
          </p:nvPr>
        </p:nvSpPr>
        <p:spPr/>
        <p:txBody>
          <a:bodyPr/>
          <a:lstStyle/>
          <a:p>
            <a:r>
              <a:rPr lang="en-US"/>
              <a:t>Dr. Maddineshat</a:t>
            </a:r>
            <a:endParaRPr lang="fa-IR"/>
          </a:p>
        </p:txBody>
      </p:sp>
      <p:pic>
        <p:nvPicPr>
          <p:cNvPr id="3" name="Picture 2">
            <a:extLst>
              <a:ext uri="{FF2B5EF4-FFF2-40B4-BE49-F238E27FC236}">
                <a16:creationId xmlns:a16="http://schemas.microsoft.com/office/drawing/2014/main" id="{68E722F5-2B59-F503-6D3F-37ACC28ED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822" y="1038685"/>
            <a:ext cx="4156888" cy="3923931"/>
          </a:xfrm>
          <a:prstGeom prst="rect">
            <a:avLst/>
          </a:prstGeom>
        </p:spPr>
      </p:pic>
    </p:spTree>
    <p:extLst>
      <p:ext uri="{BB962C8B-B14F-4D97-AF65-F5344CB8AC3E}">
        <p14:creationId xmlns:p14="http://schemas.microsoft.com/office/powerpoint/2010/main" val="1556592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4E53A-3A7B-C7A9-4ABE-42BCA0CD2015}"/>
              </a:ext>
            </a:extLst>
          </p:cNvPr>
          <p:cNvSpPr>
            <a:spLocks noGrp="1"/>
          </p:cNvSpPr>
          <p:nvPr>
            <p:ph type="title"/>
          </p:nvPr>
        </p:nvSpPr>
        <p:spPr/>
        <p:txBody>
          <a:bodyPr/>
          <a:lstStyle/>
          <a:p>
            <a:r>
              <a:rPr lang="fa-IR" sz="5400" dirty="0">
                <a:cs typeface="B Titr" panose="00000700000000000000" pitchFamily="2" charset="-78"/>
              </a:rPr>
              <a:t>انواع ایفای نقش</a:t>
            </a:r>
          </a:p>
        </p:txBody>
      </p:sp>
      <p:sp>
        <p:nvSpPr>
          <p:cNvPr id="6" name="Content Placeholder 5">
            <a:extLst>
              <a:ext uri="{FF2B5EF4-FFF2-40B4-BE49-F238E27FC236}">
                <a16:creationId xmlns:a16="http://schemas.microsoft.com/office/drawing/2014/main" id="{FA143CA5-6AA9-E58D-BF30-2C34A8C64394}"/>
              </a:ext>
            </a:extLst>
          </p:cNvPr>
          <p:cNvSpPr>
            <a:spLocks noGrp="1"/>
          </p:cNvSpPr>
          <p:nvPr>
            <p:ph idx="1"/>
          </p:nvPr>
        </p:nvSpPr>
        <p:spPr>
          <a:xfrm>
            <a:off x="5211192" y="1600201"/>
            <a:ext cx="6371207" cy="4525963"/>
          </a:xfrm>
        </p:spPr>
        <p:txBody>
          <a:bodyPr>
            <a:normAutofit fontScale="85000" lnSpcReduction="10000"/>
          </a:bodyPr>
          <a:lstStyle/>
          <a:p>
            <a:pPr algn="just"/>
            <a:r>
              <a:rPr lang="en-US" dirty="0">
                <a:cs typeface="B Nazanin" panose="00000400000000000000" pitchFamily="2" charset="-78"/>
              </a:rPr>
              <a:t>Socio-drama </a:t>
            </a:r>
            <a:r>
              <a:rPr lang="fa-IR" dirty="0">
                <a:cs typeface="B Nazanin" panose="00000400000000000000" pitchFamily="2" charset="-78"/>
              </a:rPr>
              <a:t> </a:t>
            </a:r>
            <a:r>
              <a:rPr lang="en-US" dirty="0">
                <a:cs typeface="B Nazanin" panose="00000400000000000000" pitchFamily="2" charset="-78"/>
              </a:rPr>
              <a:t>and</a:t>
            </a:r>
            <a:r>
              <a:rPr lang="fa-IR" dirty="0">
                <a:cs typeface="B Nazanin" panose="00000400000000000000" pitchFamily="2" charset="-78"/>
              </a:rPr>
              <a:t> </a:t>
            </a:r>
            <a:r>
              <a:rPr lang="en-US" dirty="0">
                <a:cs typeface="B Nazanin" panose="00000400000000000000" pitchFamily="2" charset="-78"/>
              </a:rPr>
              <a:t>Psychodrama</a:t>
            </a:r>
            <a:r>
              <a:rPr lang="fa-IR" dirty="0">
                <a:cs typeface="B Nazanin" panose="00000400000000000000" pitchFamily="2" charset="-78"/>
              </a:rPr>
              <a:t> </a:t>
            </a:r>
          </a:p>
          <a:p>
            <a:pPr algn="just"/>
            <a:r>
              <a:rPr lang="fa-IR" dirty="0">
                <a:cs typeface="B Nazanin" panose="00000400000000000000" pitchFamily="2" charset="-78"/>
              </a:rPr>
              <a:t>درک تفاوت این دو، برای استفاده صحیح و حرفه‌ای از تکنیک ایفای نقش حیاتی است.</a:t>
            </a:r>
          </a:p>
          <a:p>
            <a:pPr algn="just"/>
            <a:r>
              <a:rPr lang="en-US" dirty="0">
                <a:cs typeface="B Nazanin" panose="00000400000000000000" pitchFamily="2" charset="-78"/>
              </a:rPr>
              <a:t> Socio-drama </a:t>
            </a:r>
            <a:r>
              <a:rPr lang="fa-IR" dirty="0">
                <a:cs typeface="B Nazanin" panose="00000400000000000000" pitchFamily="2" charset="-78"/>
              </a:rPr>
              <a:t>: تمرین برای درک مسائل اجتماعی</a:t>
            </a:r>
          </a:p>
          <a:p>
            <a:pPr marL="0" indent="0" algn="just">
              <a:buNone/>
            </a:pPr>
            <a:r>
              <a:rPr lang="fa-IR" dirty="0">
                <a:cs typeface="B Nazanin" panose="00000400000000000000" pitchFamily="2" charset="-78"/>
              </a:rPr>
              <a:t>یک تکنیک آموزشی است که برای بررسی مشکلات و تعارضات جمعی و اجتماعی به کار می‌رود.</a:t>
            </a:r>
          </a:p>
          <a:p>
            <a:pPr algn="just"/>
            <a:r>
              <a:rPr lang="en-US" dirty="0">
                <a:cs typeface="B Nazanin" panose="00000400000000000000" pitchFamily="2" charset="-78"/>
              </a:rPr>
              <a:t>Psychodrama</a:t>
            </a:r>
            <a:r>
              <a:rPr lang="fa-IR" dirty="0">
                <a:cs typeface="B Nazanin" panose="00000400000000000000" pitchFamily="2" charset="-78"/>
              </a:rPr>
              <a:t> : درمان برای التیام زخم‌های فردی </a:t>
            </a:r>
          </a:p>
          <a:p>
            <a:pPr algn="just"/>
            <a:r>
              <a:rPr lang="fa-IR" dirty="0">
                <a:cs typeface="B Nazanin" panose="00000400000000000000" pitchFamily="2" charset="-78"/>
              </a:rPr>
              <a:t>یک روش روان‌درمانی قدرتمند و تخصصی است که برای کشف و درمان مسائل عمیق روانی و عاطفی یک فرد خاص به کار می‌رود.( فیلم جزیره شاتر)</a:t>
            </a:r>
          </a:p>
        </p:txBody>
      </p:sp>
      <p:sp>
        <p:nvSpPr>
          <p:cNvPr id="4" name="Footer Placeholder 3">
            <a:extLst>
              <a:ext uri="{FF2B5EF4-FFF2-40B4-BE49-F238E27FC236}">
                <a16:creationId xmlns:a16="http://schemas.microsoft.com/office/drawing/2014/main" id="{D466861B-ABCF-86BD-6B1F-DA2EFB24BE7C}"/>
              </a:ext>
            </a:extLst>
          </p:cNvPr>
          <p:cNvSpPr>
            <a:spLocks noGrp="1"/>
          </p:cNvSpPr>
          <p:nvPr>
            <p:ph type="ftr" sz="quarter" idx="11"/>
          </p:nvPr>
        </p:nvSpPr>
        <p:spPr/>
        <p:txBody>
          <a:bodyPr/>
          <a:lstStyle/>
          <a:p>
            <a:r>
              <a:rPr lang="en-US" dirty="0"/>
              <a:t>Dr. </a:t>
            </a:r>
            <a:r>
              <a:rPr lang="en-US" dirty="0" err="1"/>
              <a:t>Maddineshat</a:t>
            </a:r>
            <a:endParaRPr lang="fa-IR" dirty="0"/>
          </a:p>
        </p:txBody>
      </p:sp>
      <p:pic>
        <p:nvPicPr>
          <p:cNvPr id="3" name="Picture 2">
            <a:extLst>
              <a:ext uri="{FF2B5EF4-FFF2-40B4-BE49-F238E27FC236}">
                <a16:creationId xmlns:a16="http://schemas.microsoft.com/office/drawing/2014/main" id="{4ED69A58-78BD-B7E1-DC37-38635E72CDB3}"/>
              </a:ext>
            </a:extLst>
          </p:cNvPr>
          <p:cNvPicPr>
            <a:picLocks noChangeAspect="1"/>
          </p:cNvPicPr>
          <p:nvPr/>
        </p:nvPicPr>
        <p:blipFill>
          <a:blip r:embed="rId2">
            <a:extLst>
              <a:ext uri="{28A0092B-C50C-407E-A947-70E740481C1C}">
                <a14:useLocalDpi xmlns:a14="http://schemas.microsoft.com/office/drawing/2010/main" val="0"/>
              </a:ext>
            </a:extLst>
          </a:blip>
          <a:srcRect l="-1518" t="6145" r="1719" b="5068"/>
          <a:stretch>
            <a:fillRect/>
          </a:stretch>
        </p:blipFill>
        <p:spPr>
          <a:xfrm>
            <a:off x="692458" y="1417638"/>
            <a:ext cx="3553584" cy="4426088"/>
          </a:xfrm>
          <a:prstGeom prst="rect">
            <a:avLst/>
          </a:prstGeom>
        </p:spPr>
      </p:pic>
    </p:spTree>
    <p:extLst>
      <p:ext uri="{BB962C8B-B14F-4D97-AF65-F5344CB8AC3E}">
        <p14:creationId xmlns:p14="http://schemas.microsoft.com/office/powerpoint/2010/main" val="4273134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F41F6-284D-BA33-E465-58BEF1A4FD9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170936D-81DD-EB8D-5CF9-217C169B5DF2}"/>
              </a:ext>
            </a:extLst>
          </p:cNvPr>
          <p:cNvSpPr>
            <a:spLocks noGrp="1"/>
          </p:cNvSpPr>
          <p:nvPr>
            <p:ph type="title"/>
          </p:nvPr>
        </p:nvSpPr>
        <p:spPr/>
        <p:txBody>
          <a:bodyPr/>
          <a:lstStyle/>
          <a:p>
            <a:r>
              <a:rPr lang="fa-IR" sz="5400" dirty="0">
                <a:cs typeface="B Titr" panose="00000700000000000000" pitchFamily="2" charset="-78"/>
              </a:rPr>
              <a:t>انواع ایفای نقش</a:t>
            </a:r>
          </a:p>
        </p:txBody>
      </p:sp>
      <p:sp>
        <p:nvSpPr>
          <p:cNvPr id="3" name="Content Placeholder 2">
            <a:extLst>
              <a:ext uri="{FF2B5EF4-FFF2-40B4-BE49-F238E27FC236}">
                <a16:creationId xmlns:a16="http://schemas.microsoft.com/office/drawing/2014/main" id="{70953612-B096-652B-6E17-1D66BFDED4D1}"/>
              </a:ext>
            </a:extLst>
          </p:cNvPr>
          <p:cNvSpPr>
            <a:spLocks noGrp="1"/>
          </p:cNvSpPr>
          <p:nvPr>
            <p:ph idx="1"/>
          </p:nvPr>
        </p:nvSpPr>
        <p:spPr>
          <a:xfrm>
            <a:off x="541538" y="1417639"/>
            <a:ext cx="11040863" cy="5165724"/>
          </a:xfrm>
        </p:spPr>
        <p:txBody>
          <a:bodyPr>
            <a:normAutofit/>
          </a:bodyPr>
          <a:lstStyle/>
          <a:p>
            <a:pPr algn="just"/>
            <a:r>
              <a:rPr lang="fa-IR" dirty="0">
                <a:cs typeface="B Nazanin" panose="00000400000000000000" pitchFamily="2" charset="-78"/>
              </a:rPr>
              <a:t>آموزش‌های کلاسی از نوع ایفای نقش </a:t>
            </a:r>
            <a:r>
              <a:rPr lang="en-US" dirty="0">
                <a:cs typeface="B Nazanin" panose="00000400000000000000" pitchFamily="2" charset="-78"/>
              </a:rPr>
              <a:t>Socio-drama</a:t>
            </a:r>
            <a:r>
              <a:rPr lang="fa-IR" dirty="0">
                <a:cs typeface="B Nazanin" panose="00000400000000000000" pitchFamily="2" charset="-78"/>
              </a:rPr>
              <a:t> هستند زیرا:</a:t>
            </a:r>
            <a:endParaRPr lang="en-US" dirty="0">
              <a:cs typeface="B Nazanin" panose="00000400000000000000" pitchFamily="2" charset="-78"/>
            </a:endParaRPr>
          </a:p>
          <a:p>
            <a:pPr marL="0" indent="0" algn="just">
              <a:buNone/>
            </a:pPr>
            <a:r>
              <a:rPr lang="fa-IR" dirty="0">
                <a:cs typeface="B Nazanin" panose="00000400000000000000" pitchFamily="2" charset="-78"/>
              </a:rPr>
              <a:t>✅ هدف شما آموزش یک مهارت عمومی است </a:t>
            </a:r>
            <a:endParaRPr lang="en-US" dirty="0">
              <a:cs typeface="B Nazanin" panose="00000400000000000000" pitchFamily="2" charset="-78"/>
            </a:endParaRPr>
          </a:p>
          <a:p>
            <a:pPr marL="0" indent="0" algn="just">
              <a:buNone/>
            </a:pPr>
            <a:r>
              <a:rPr lang="fa-IR" dirty="0">
                <a:cs typeface="B Nazanin" panose="00000400000000000000" pitchFamily="2" charset="-78"/>
              </a:rPr>
              <a:t>(مثل: برخورد با بیمار مضطرب، ارتباط با همکار، دادن خبر بد)</a:t>
            </a:r>
            <a:endParaRPr lang="en-US" dirty="0">
              <a:cs typeface="B Nazanin" panose="00000400000000000000" pitchFamily="2" charset="-78"/>
            </a:endParaRPr>
          </a:p>
          <a:p>
            <a:pPr marL="0" indent="0" algn="just">
              <a:buNone/>
            </a:pPr>
            <a:r>
              <a:rPr lang="fa-IR" dirty="0">
                <a:cs typeface="B Nazanin" panose="00000400000000000000" pitchFamily="2" charset="-78"/>
              </a:rPr>
              <a:t>✅ مشکل شما یک مسئله مشترک بین دانشجویان است </a:t>
            </a:r>
            <a:endParaRPr lang="en-US" dirty="0">
              <a:cs typeface="B Nazanin" panose="00000400000000000000" pitchFamily="2" charset="-78"/>
            </a:endParaRPr>
          </a:p>
          <a:p>
            <a:pPr marL="0" indent="0" algn="just">
              <a:buNone/>
            </a:pPr>
            <a:r>
              <a:rPr lang="fa-IR" dirty="0">
                <a:cs typeface="B Nazanin" panose="00000400000000000000" pitchFamily="2" charset="-78"/>
              </a:rPr>
              <a:t>(همه دانشجویان در آینده با بیمار مضطرب روبرو می‌شوند)</a:t>
            </a:r>
            <a:endParaRPr lang="en-US" dirty="0">
              <a:cs typeface="B Nazanin" panose="00000400000000000000" pitchFamily="2" charset="-78"/>
            </a:endParaRPr>
          </a:p>
          <a:p>
            <a:pPr marL="0" indent="0" algn="just">
              <a:buNone/>
            </a:pPr>
            <a:r>
              <a:rPr lang="fa-IR" dirty="0">
                <a:cs typeface="B Nazanin" panose="00000400000000000000" pitchFamily="2" charset="-78"/>
              </a:rPr>
              <a:t>✅ نقش‌ها نمادین و کلی هستند</a:t>
            </a:r>
            <a:endParaRPr lang="en-US" dirty="0">
              <a:cs typeface="B Nazanin" panose="00000400000000000000" pitchFamily="2" charset="-78"/>
            </a:endParaRPr>
          </a:p>
          <a:p>
            <a:pPr marL="0" indent="0" algn="just">
              <a:buNone/>
            </a:pPr>
            <a:r>
              <a:rPr lang="fa-IR" dirty="0">
                <a:cs typeface="B Nazanin" panose="00000400000000000000" pitchFamily="2" charset="-78"/>
              </a:rPr>
              <a:t>(دانشجو نقش "یک پزشک" را بازی می‌کند، نه "خودش")</a:t>
            </a:r>
            <a:endParaRPr lang="en-US" dirty="0">
              <a:cs typeface="B Nazanin" panose="00000400000000000000" pitchFamily="2" charset="-78"/>
            </a:endParaRPr>
          </a:p>
          <a:p>
            <a:pPr marL="0" indent="0" algn="just">
              <a:buNone/>
            </a:pPr>
            <a:r>
              <a:rPr lang="fa-IR" dirty="0">
                <a:cs typeface="B Nazanin" panose="00000400000000000000" pitchFamily="2" charset="-78"/>
              </a:rPr>
              <a:t>✅ فضای کلاس، یک فضای آموزشی است نه درمانی</a:t>
            </a:r>
            <a:endParaRPr lang="en-US" dirty="0">
              <a:cs typeface="B Nazanin" panose="00000400000000000000" pitchFamily="2" charset="-78"/>
            </a:endParaRPr>
          </a:p>
          <a:p>
            <a:endParaRPr lang="fa-IR" dirty="0"/>
          </a:p>
        </p:txBody>
      </p:sp>
      <p:sp>
        <p:nvSpPr>
          <p:cNvPr id="4" name="Footer Placeholder 3">
            <a:extLst>
              <a:ext uri="{FF2B5EF4-FFF2-40B4-BE49-F238E27FC236}">
                <a16:creationId xmlns:a16="http://schemas.microsoft.com/office/drawing/2014/main" id="{A57E5CF4-F0CA-A648-23B5-3FE6D4EB52EF}"/>
              </a:ext>
            </a:extLst>
          </p:cNvPr>
          <p:cNvSpPr>
            <a:spLocks noGrp="1"/>
          </p:cNvSpPr>
          <p:nvPr>
            <p:ph type="ftr" sz="quarter" idx="11"/>
          </p:nvPr>
        </p:nvSpPr>
        <p:spPr/>
        <p:txBody>
          <a:bodyPr/>
          <a:lstStyle/>
          <a:p>
            <a:r>
              <a:rPr lang="en-US" dirty="0"/>
              <a:t>Dr. </a:t>
            </a:r>
            <a:r>
              <a:rPr lang="en-US" dirty="0" err="1"/>
              <a:t>Maddineshat</a:t>
            </a:r>
            <a:endParaRPr lang="fa-IR" dirty="0"/>
          </a:p>
        </p:txBody>
      </p:sp>
    </p:spTree>
    <p:extLst>
      <p:ext uri="{BB962C8B-B14F-4D97-AF65-F5344CB8AC3E}">
        <p14:creationId xmlns:p14="http://schemas.microsoft.com/office/powerpoint/2010/main" val="868073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4B904-E561-A4EA-CB06-1F0A1441CA77}"/>
              </a:ext>
            </a:extLst>
          </p:cNvPr>
          <p:cNvSpPr>
            <a:spLocks noGrp="1"/>
          </p:cNvSpPr>
          <p:nvPr>
            <p:ph type="title"/>
          </p:nvPr>
        </p:nvSpPr>
        <p:spPr/>
        <p:txBody>
          <a:bodyPr/>
          <a:lstStyle/>
          <a:p>
            <a:r>
              <a:rPr lang="fa-IR" b="1" dirty="0">
                <a:cs typeface="B Titr" panose="00000700000000000000" pitchFamily="2" charset="-78"/>
              </a:rPr>
              <a:t>مدیریت واکنش‌های عاطفی در ایفای نقش</a:t>
            </a:r>
            <a:endParaRPr lang="fa-IR" dirty="0">
              <a:cs typeface="B Titr" panose="00000700000000000000" pitchFamily="2" charset="-78"/>
            </a:endParaRPr>
          </a:p>
        </p:txBody>
      </p:sp>
      <p:pic>
        <p:nvPicPr>
          <p:cNvPr id="6" name="Content Placeholder 5">
            <a:extLst>
              <a:ext uri="{FF2B5EF4-FFF2-40B4-BE49-F238E27FC236}">
                <a16:creationId xmlns:a16="http://schemas.microsoft.com/office/drawing/2014/main" id="{FBB34A50-D2DA-F80E-1C58-349D67A18F4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8380" b="34927"/>
          <a:stretch>
            <a:fillRect/>
          </a:stretch>
        </p:blipFill>
        <p:spPr>
          <a:xfrm>
            <a:off x="534396" y="1617044"/>
            <a:ext cx="4632408" cy="4866306"/>
          </a:xfrm>
        </p:spPr>
      </p:pic>
      <p:sp>
        <p:nvSpPr>
          <p:cNvPr id="4" name="Footer Placeholder 3">
            <a:extLst>
              <a:ext uri="{FF2B5EF4-FFF2-40B4-BE49-F238E27FC236}">
                <a16:creationId xmlns:a16="http://schemas.microsoft.com/office/drawing/2014/main" id="{3098657E-9F80-0158-0853-C0CF59DC2003}"/>
              </a:ext>
            </a:extLst>
          </p:cNvPr>
          <p:cNvSpPr>
            <a:spLocks noGrp="1"/>
          </p:cNvSpPr>
          <p:nvPr>
            <p:ph type="ftr" sz="quarter" idx="11"/>
          </p:nvPr>
        </p:nvSpPr>
        <p:spPr/>
        <p:txBody>
          <a:bodyPr/>
          <a:lstStyle/>
          <a:p>
            <a:r>
              <a:rPr lang="en-US"/>
              <a:t>Dr. Maddineshat</a:t>
            </a:r>
            <a:endParaRPr lang="fa-IR"/>
          </a:p>
        </p:txBody>
      </p:sp>
      <p:sp>
        <p:nvSpPr>
          <p:cNvPr id="7" name="TextBox 6">
            <a:extLst>
              <a:ext uri="{FF2B5EF4-FFF2-40B4-BE49-F238E27FC236}">
                <a16:creationId xmlns:a16="http://schemas.microsoft.com/office/drawing/2014/main" id="{29B5692D-BA9C-F9F5-53D4-AB6310D5CD39}"/>
              </a:ext>
            </a:extLst>
          </p:cNvPr>
          <p:cNvSpPr txBox="1"/>
          <p:nvPr/>
        </p:nvSpPr>
        <p:spPr>
          <a:xfrm>
            <a:off x="5326602" y="1686757"/>
            <a:ext cx="6331002" cy="3908762"/>
          </a:xfrm>
          <a:prstGeom prst="rect">
            <a:avLst/>
          </a:prstGeom>
          <a:noFill/>
        </p:spPr>
        <p:txBody>
          <a:bodyPr wrap="square" rtlCol="1">
            <a:spAutoFit/>
          </a:bodyPr>
          <a:lstStyle/>
          <a:p>
            <a:pPr algn="r" rtl="1"/>
            <a:r>
              <a:rPr lang="fa-IR" sz="2400" dirty="0">
                <a:cs typeface="B Nazanin" panose="00000400000000000000" pitchFamily="2" charset="-78"/>
              </a:rPr>
              <a:t>نکته بسیار مهم:</a:t>
            </a:r>
          </a:p>
          <a:p>
            <a:pPr algn="r" rtl="1"/>
            <a:r>
              <a:rPr lang="fa-IR" sz="2400" dirty="0">
                <a:cs typeface="B Nazanin" panose="00000400000000000000" pitchFamily="2" charset="-78"/>
              </a:rPr>
              <a:t>اگر در حین ایفای نقش متوجه شدید دانشجویی واکنش عاطفی شدید نشان می‌دهد (مثلاً به گریه می‌افتد یا یاد یک خاطره دردناک شخصی می‌افتد)، باید:</a:t>
            </a:r>
          </a:p>
          <a:p>
            <a:pPr algn="r" rtl="1"/>
            <a:r>
              <a:rPr lang="fa-IR" sz="2400" dirty="0">
                <a:cs typeface="B Nazanin" panose="00000400000000000000" pitchFamily="2" charset="-78"/>
              </a:rPr>
              <a:t>- بلافاصله جلسه را متوقف کنید</a:t>
            </a:r>
          </a:p>
          <a:p>
            <a:pPr algn="r" rtl="1"/>
            <a:r>
              <a:rPr lang="fa-IR" sz="2400" dirty="0">
                <a:cs typeface="B Nazanin" panose="00000400000000000000" pitchFamily="2" charset="-78"/>
              </a:rPr>
              <a:t>- از تکنیک "خروج از نقش" استفاده کنید</a:t>
            </a:r>
          </a:p>
          <a:p>
            <a:pPr algn="r" rtl="1"/>
            <a:r>
              <a:rPr lang="fa-IR" sz="2400" dirty="0">
                <a:cs typeface="B Nazanin" panose="00000400000000000000" pitchFamily="2" charset="-78"/>
              </a:rPr>
              <a:t>- در صورت نیاز، دانشجو را به مرکز مشاوره دانشگاه ارجاع دهید</a:t>
            </a:r>
          </a:p>
          <a:p>
            <a:pPr algn="r" rtl="1"/>
            <a:endParaRPr lang="fa-IR" sz="2400" dirty="0">
              <a:cs typeface="B Nazanin" panose="00000400000000000000" pitchFamily="2" charset="-78"/>
            </a:endParaRPr>
          </a:p>
          <a:p>
            <a:pPr algn="r" rtl="1"/>
            <a:r>
              <a:rPr lang="fa-IR" sz="2400" dirty="0">
                <a:cs typeface="B Nazanin" panose="00000400000000000000" pitchFamily="2" charset="-78"/>
              </a:rPr>
              <a:t>این اتفاق نشان می‌دهد که ایفای نقش، به حریم </a:t>
            </a:r>
            <a:r>
              <a:rPr lang="fa-IR" sz="3200" b="1" dirty="0">
                <a:solidFill>
                  <a:srgbClr val="C00000"/>
                </a:solidFill>
                <a:cs typeface="B Nazanin" panose="00000400000000000000" pitchFamily="2" charset="-78"/>
              </a:rPr>
              <a:t>سایکودراما</a:t>
            </a:r>
            <a:r>
              <a:rPr lang="fa-IR" sz="2400" dirty="0">
                <a:cs typeface="B Nazanin" panose="00000400000000000000" pitchFamily="2" charset="-78"/>
              </a:rPr>
              <a:t> وارد شده و نیاز به </a:t>
            </a:r>
            <a:r>
              <a:rPr lang="fa-IR" sz="2400" b="1" dirty="0">
                <a:solidFill>
                  <a:srgbClr val="C00000"/>
                </a:solidFill>
                <a:cs typeface="B Nazanin" panose="00000400000000000000" pitchFamily="2" charset="-78"/>
              </a:rPr>
              <a:t>مداخله متخصص </a:t>
            </a:r>
            <a:r>
              <a:rPr lang="fa-IR" sz="2400" dirty="0">
                <a:cs typeface="B Nazanin" panose="00000400000000000000" pitchFamily="2" charset="-78"/>
              </a:rPr>
              <a:t>دارد</a:t>
            </a:r>
          </a:p>
        </p:txBody>
      </p:sp>
    </p:spTree>
    <p:extLst>
      <p:ext uri="{BB962C8B-B14F-4D97-AF65-F5344CB8AC3E}">
        <p14:creationId xmlns:p14="http://schemas.microsoft.com/office/powerpoint/2010/main" val="1704751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AB5F0-E18A-6682-27EC-E55410E4B3A2}"/>
              </a:ext>
            </a:extLst>
          </p:cNvPr>
          <p:cNvSpPr>
            <a:spLocks noGrp="1"/>
          </p:cNvSpPr>
          <p:nvPr>
            <p:ph type="title"/>
          </p:nvPr>
        </p:nvSpPr>
        <p:spPr/>
        <p:txBody>
          <a:bodyPr/>
          <a:lstStyle/>
          <a:p>
            <a:r>
              <a:rPr lang="fa-IR" dirty="0">
                <a:cs typeface="B Titr" panose="00000700000000000000" pitchFamily="2" charset="-78"/>
              </a:rPr>
              <a:t>مراحل آموزش ایفای نقش</a:t>
            </a:r>
            <a:endParaRPr lang="fa-IR" dirty="0"/>
          </a:p>
        </p:txBody>
      </p:sp>
      <p:graphicFrame>
        <p:nvGraphicFramePr>
          <p:cNvPr id="5" name="Content Placeholder 4">
            <a:extLst>
              <a:ext uri="{FF2B5EF4-FFF2-40B4-BE49-F238E27FC236}">
                <a16:creationId xmlns:a16="http://schemas.microsoft.com/office/drawing/2014/main" id="{2C427F2E-1AB6-C4CA-E28B-B5EF5C1FC2B7}"/>
              </a:ext>
            </a:extLst>
          </p:cNvPr>
          <p:cNvGraphicFramePr>
            <a:graphicFrameLocks noGrp="1"/>
          </p:cNvGraphicFramePr>
          <p:nvPr>
            <p:ph idx="1"/>
            <p:extLst>
              <p:ext uri="{D42A27DB-BD31-4B8C-83A1-F6EECF244321}">
                <p14:modId xmlns:p14="http://schemas.microsoft.com/office/powerpoint/2010/main" val="4199849456"/>
              </p:ext>
            </p:extLst>
          </p:nvPr>
        </p:nvGraphicFramePr>
        <p:xfrm>
          <a:off x="2627790" y="3429000"/>
          <a:ext cx="6285389" cy="2560320"/>
        </p:xfrm>
        <a:graphic>
          <a:graphicData uri="http://schemas.openxmlformats.org/drawingml/2006/table">
            <a:tbl>
              <a:tblPr>
                <a:tableStyleId>{D7AC3CCA-C797-4891-BE02-D94E43425B78}</a:tableStyleId>
              </a:tblPr>
              <a:tblGrid>
                <a:gridCol w="2752078">
                  <a:extLst>
                    <a:ext uri="{9D8B030D-6E8A-4147-A177-3AD203B41FA5}">
                      <a16:colId xmlns:a16="http://schemas.microsoft.com/office/drawing/2014/main" val="357350541"/>
                    </a:ext>
                  </a:extLst>
                </a:gridCol>
                <a:gridCol w="3533311">
                  <a:extLst>
                    <a:ext uri="{9D8B030D-6E8A-4147-A177-3AD203B41FA5}">
                      <a16:colId xmlns:a16="http://schemas.microsoft.com/office/drawing/2014/main" val="1543422274"/>
                    </a:ext>
                  </a:extLst>
                </a:gridCol>
              </a:tblGrid>
              <a:tr h="0">
                <a:tc>
                  <a:txBody>
                    <a:bodyPr/>
                    <a:lstStyle/>
                    <a:p>
                      <a:pPr algn="ctr">
                        <a:buNone/>
                      </a:pPr>
                      <a:r>
                        <a:rPr lang="fa-IR" b="1" dirty="0">
                          <a:effectLst/>
                          <a:cs typeface="B Titr" panose="00000700000000000000" pitchFamily="2" charset="-78"/>
                        </a:rPr>
                        <a:t>مدل کلاسیک</a:t>
                      </a:r>
                    </a:p>
                  </a:txBody>
                  <a:tcPr marL="76200" marR="76200" marT="76200" marB="76200" anchor="ctr"/>
                </a:tc>
                <a:tc>
                  <a:txBody>
                    <a:bodyPr/>
                    <a:lstStyle/>
                    <a:p>
                      <a:pPr algn="ctr">
                        <a:buNone/>
                      </a:pPr>
                      <a:r>
                        <a:rPr lang="fa-IR" b="1" dirty="0">
                          <a:effectLst/>
                          <a:cs typeface="B Titr" panose="00000700000000000000" pitchFamily="2" charset="-78"/>
                        </a:rPr>
                        <a:t>مدل گسترش‌یافته</a:t>
                      </a:r>
                    </a:p>
                  </a:txBody>
                  <a:tcPr marL="76200" marR="76200" marT="76200" marB="76200" anchor="ctr"/>
                </a:tc>
                <a:extLst>
                  <a:ext uri="{0D108BD9-81ED-4DB2-BD59-A6C34878D82A}">
                    <a16:rowId xmlns:a16="http://schemas.microsoft.com/office/drawing/2014/main" val="3216710189"/>
                  </a:ext>
                </a:extLst>
              </a:tr>
              <a:tr h="0">
                <a:tc>
                  <a:txBody>
                    <a:bodyPr/>
                    <a:lstStyle/>
                    <a:p>
                      <a:pPr algn="l">
                        <a:buNone/>
                      </a:pPr>
                      <a:r>
                        <a:rPr lang="en-US">
                          <a:effectLst/>
                        </a:rPr>
                        <a:t>1. Planning</a:t>
                      </a:r>
                    </a:p>
                  </a:txBody>
                  <a:tcPr marL="76200" marR="76200" marT="76200" marB="76200" anchor="ctr"/>
                </a:tc>
                <a:tc>
                  <a:txBody>
                    <a:bodyPr/>
                    <a:lstStyle/>
                    <a:p>
                      <a:pPr algn="l">
                        <a:buNone/>
                      </a:pPr>
                      <a:r>
                        <a:rPr lang="en-US" dirty="0">
                          <a:effectLst/>
                        </a:rPr>
                        <a:t>1. Preparation</a:t>
                      </a:r>
                    </a:p>
                  </a:txBody>
                  <a:tcPr marL="76200" marR="76200" marT="76200" marB="76200" anchor="ctr"/>
                </a:tc>
                <a:extLst>
                  <a:ext uri="{0D108BD9-81ED-4DB2-BD59-A6C34878D82A}">
                    <a16:rowId xmlns:a16="http://schemas.microsoft.com/office/drawing/2014/main" val="1882020652"/>
                  </a:ext>
                </a:extLst>
              </a:tr>
              <a:tr h="0">
                <a:tc>
                  <a:txBody>
                    <a:bodyPr/>
                    <a:lstStyle/>
                    <a:p>
                      <a:pPr algn="l">
                        <a:buNone/>
                      </a:pPr>
                      <a:r>
                        <a:rPr lang="en-US">
                          <a:effectLst/>
                        </a:rPr>
                        <a:t>2. Implementation</a:t>
                      </a:r>
                    </a:p>
                  </a:txBody>
                  <a:tcPr marL="76200" marR="76200" marT="76200" marB="76200" anchor="ctr"/>
                </a:tc>
                <a:tc>
                  <a:txBody>
                    <a:bodyPr/>
                    <a:lstStyle/>
                    <a:p>
                      <a:pPr algn="l">
                        <a:buNone/>
                      </a:pPr>
                      <a:r>
                        <a:rPr lang="en-US" dirty="0">
                          <a:effectLst/>
                        </a:rPr>
                        <a:t>2. Planning / Briefing</a:t>
                      </a:r>
                    </a:p>
                  </a:txBody>
                  <a:tcPr marL="76200" marR="76200" marT="76200" marB="76200" anchor="ctr"/>
                </a:tc>
                <a:extLst>
                  <a:ext uri="{0D108BD9-81ED-4DB2-BD59-A6C34878D82A}">
                    <a16:rowId xmlns:a16="http://schemas.microsoft.com/office/drawing/2014/main" val="3623445273"/>
                  </a:ext>
                </a:extLst>
              </a:tr>
              <a:tr h="0">
                <a:tc>
                  <a:txBody>
                    <a:bodyPr/>
                    <a:lstStyle/>
                    <a:p>
                      <a:pPr algn="l">
                        <a:buNone/>
                      </a:pPr>
                      <a:r>
                        <a:rPr lang="en-US">
                          <a:effectLst/>
                        </a:rPr>
                        <a:t>3. Evaluation</a:t>
                      </a:r>
                    </a:p>
                  </a:txBody>
                  <a:tcPr marL="76200" marR="76200" marT="76200" marB="76200" anchor="ctr"/>
                </a:tc>
                <a:tc>
                  <a:txBody>
                    <a:bodyPr/>
                    <a:lstStyle/>
                    <a:p>
                      <a:pPr algn="l">
                        <a:buNone/>
                      </a:pPr>
                      <a:r>
                        <a:rPr lang="en-US" dirty="0">
                          <a:effectLst/>
                        </a:rPr>
                        <a:t>3. Implementation</a:t>
                      </a:r>
                    </a:p>
                  </a:txBody>
                  <a:tcPr marL="76200" marR="76200" marT="76200" marB="76200" anchor="ctr"/>
                </a:tc>
                <a:extLst>
                  <a:ext uri="{0D108BD9-81ED-4DB2-BD59-A6C34878D82A}">
                    <a16:rowId xmlns:a16="http://schemas.microsoft.com/office/drawing/2014/main" val="2755947005"/>
                  </a:ext>
                </a:extLst>
              </a:tr>
              <a:tr h="0">
                <a:tc>
                  <a:txBody>
                    <a:bodyPr/>
                    <a:lstStyle/>
                    <a:p>
                      <a:pPr algn="l">
                        <a:buNone/>
                      </a:pPr>
                      <a:endParaRPr lang="fa-IR">
                        <a:effectLst/>
                      </a:endParaRPr>
                    </a:p>
                  </a:txBody>
                  <a:tcPr marL="76200" marR="76200" marT="76200" marB="76200" anchor="ctr"/>
                </a:tc>
                <a:tc>
                  <a:txBody>
                    <a:bodyPr/>
                    <a:lstStyle/>
                    <a:p>
                      <a:pPr algn="l">
                        <a:buNone/>
                      </a:pPr>
                      <a:r>
                        <a:rPr lang="en-US" dirty="0">
                          <a:effectLst/>
                        </a:rPr>
                        <a:t>4. Debriefing</a:t>
                      </a:r>
                    </a:p>
                  </a:txBody>
                  <a:tcPr marL="76200" marR="76200" marT="76200" marB="76200" anchor="ctr"/>
                </a:tc>
                <a:extLst>
                  <a:ext uri="{0D108BD9-81ED-4DB2-BD59-A6C34878D82A}">
                    <a16:rowId xmlns:a16="http://schemas.microsoft.com/office/drawing/2014/main" val="2902623999"/>
                  </a:ext>
                </a:extLst>
              </a:tr>
              <a:tr h="0">
                <a:tc>
                  <a:txBody>
                    <a:bodyPr/>
                    <a:lstStyle/>
                    <a:p>
                      <a:pPr algn="l">
                        <a:buNone/>
                      </a:pPr>
                      <a:endParaRPr lang="fa-IR">
                        <a:effectLst/>
                      </a:endParaRPr>
                    </a:p>
                  </a:txBody>
                  <a:tcPr marL="76200" marR="76200" marT="76200" marB="76200" anchor="ctr"/>
                </a:tc>
                <a:tc>
                  <a:txBody>
                    <a:bodyPr/>
                    <a:lstStyle/>
                    <a:p>
                      <a:pPr algn="l">
                        <a:buNone/>
                      </a:pPr>
                      <a:r>
                        <a:rPr lang="en-US" dirty="0">
                          <a:effectLst/>
                        </a:rPr>
                        <a:t>5. Evaluation</a:t>
                      </a:r>
                    </a:p>
                  </a:txBody>
                  <a:tcPr marL="76200" marR="76200" marT="76200" marB="76200" anchor="ctr"/>
                </a:tc>
                <a:extLst>
                  <a:ext uri="{0D108BD9-81ED-4DB2-BD59-A6C34878D82A}">
                    <a16:rowId xmlns:a16="http://schemas.microsoft.com/office/drawing/2014/main" val="1982715408"/>
                  </a:ext>
                </a:extLst>
              </a:tr>
            </a:tbl>
          </a:graphicData>
        </a:graphic>
      </p:graphicFrame>
      <p:sp>
        <p:nvSpPr>
          <p:cNvPr id="4" name="Footer Placeholder 3">
            <a:extLst>
              <a:ext uri="{FF2B5EF4-FFF2-40B4-BE49-F238E27FC236}">
                <a16:creationId xmlns:a16="http://schemas.microsoft.com/office/drawing/2014/main" id="{F20DA7BD-FBB0-1A89-CD48-AC0FE1F10DE5}"/>
              </a:ext>
            </a:extLst>
          </p:cNvPr>
          <p:cNvSpPr>
            <a:spLocks noGrp="1"/>
          </p:cNvSpPr>
          <p:nvPr>
            <p:ph type="ftr" sz="quarter" idx="11"/>
          </p:nvPr>
        </p:nvSpPr>
        <p:spPr/>
        <p:txBody>
          <a:bodyPr/>
          <a:lstStyle/>
          <a:p>
            <a:r>
              <a:rPr lang="en-US"/>
              <a:t>Dr. Maddineshat</a:t>
            </a:r>
            <a:endParaRPr lang="fa-IR"/>
          </a:p>
        </p:txBody>
      </p:sp>
      <p:sp>
        <p:nvSpPr>
          <p:cNvPr id="6" name="TextBox 5">
            <a:extLst>
              <a:ext uri="{FF2B5EF4-FFF2-40B4-BE49-F238E27FC236}">
                <a16:creationId xmlns:a16="http://schemas.microsoft.com/office/drawing/2014/main" id="{22BE4AD6-F8D5-4119-3A37-8389AFFFE754}"/>
              </a:ext>
            </a:extLst>
          </p:cNvPr>
          <p:cNvSpPr txBox="1"/>
          <p:nvPr/>
        </p:nvSpPr>
        <p:spPr>
          <a:xfrm>
            <a:off x="1447061" y="1491449"/>
            <a:ext cx="9543494" cy="1938992"/>
          </a:xfrm>
          <a:prstGeom prst="rect">
            <a:avLst/>
          </a:prstGeom>
          <a:noFill/>
        </p:spPr>
        <p:txBody>
          <a:bodyPr wrap="square" rtlCol="1">
            <a:spAutoFit/>
          </a:bodyPr>
          <a:lstStyle/>
          <a:p>
            <a:pPr algn="just" rtl="1"/>
            <a:r>
              <a:rPr lang="fa-IR" sz="2400" dirty="0">
                <a:cs typeface="B Nazanin" panose="00000400000000000000" pitchFamily="2" charset="-78"/>
              </a:rPr>
              <a:t>در منابع بین‌المللی آموزش پزشکی و پرستاری – به‌ویژه مقالاتی از مجلاتی مانند </a:t>
            </a:r>
            <a:r>
              <a:rPr lang="en-US" sz="2400" dirty="0">
                <a:cs typeface="B Nazanin" panose="00000400000000000000" pitchFamily="2" charset="-78"/>
              </a:rPr>
              <a:t>BMC Medical Education، MedEdPORTAL، </a:t>
            </a:r>
            <a:r>
              <a:rPr lang="fa-IR" sz="2400" dirty="0">
                <a:cs typeface="B Nazanin" panose="00000400000000000000" pitchFamily="2" charset="-78"/>
              </a:rPr>
              <a:t>و </a:t>
            </a:r>
            <a:r>
              <a:rPr lang="en-US" sz="2400" dirty="0">
                <a:cs typeface="B Nazanin" panose="00000400000000000000" pitchFamily="2" charset="-78"/>
              </a:rPr>
              <a:t>Postgraduate Medical Journal – </a:t>
            </a:r>
            <a:r>
              <a:rPr lang="fa-IR" sz="2400" dirty="0">
                <a:cs typeface="B Nazanin" panose="00000400000000000000" pitchFamily="2" charset="-78"/>
              </a:rPr>
              <a:t>ساختار ایفای نقش اغلب به سه مرحله‌ی اصلی اشاره دارد، اما بسیاری از نویسندگان برای کاربرد دقیق‌تر در محیط‌های بالینی، آن را گسترش داده‌اند تا مراحل یادگیری تجربی کلب و بازخورد (</a:t>
            </a:r>
            <a:r>
              <a:rPr lang="en-US" sz="2400" dirty="0">
                <a:cs typeface="B Nazanin" panose="00000400000000000000" pitchFamily="2" charset="-78"/>
              </a:rPr>
              <a:t>debriefing) </a:t>
            </a:r>
            <a:r>
              <a:rPr lang="fa-IR" sz="2400" dirty="0">
                <a:cs typeface="B Nazanin" panose="00000400000000000000" pitchFamily="2" charset="-78"/>
              </a:rPr>
              <a:t>نیز در آن لحاظ شود.</a:t>
            </a:r>
          </a:p>
        </p:txBody>
      </p:sp>
    </p:spTree>
    <p:extLst>
      <p:ext uri="{BB962C8B-B14F-4D97-AF65-F5344CB8AC3E}">
        <p14:creationId xmlns:p14="http://schemas.microsoft.com/office/powerpoint/2010/main" val="535748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01F27-3DC0-B790-DD67-E3534D4748EF}"/>
              </a:ext>
            </a:extLst>
          </p:cNvPr>
          <p:cNvSpPr>
            <a:spLocks noGrp="1"/>
          </p:cNvSpPr>
          <p:nvPr>
            <p:ph type="title"/>
          </p:nvPr>
        </p:nvSpPr>
        <p:spPr/>
        <p:txBody>
          <a:bodyPr/>
          <a:lstStyle/>
          <a:p>
            <a:r>
              <a:rPr lang="fa-IR" dirty="0">
                <a:cs typeface="B Titr" panose="00000700000000000000" pitchFamily="2" charset="-78"/>
              </a:rPr>
              <a:t>مراحل آموزش ایفای نقش</a:t>
            </a:r>
            <a:endParaRPr lang="fa-IR" dirty="0"/>
          </a:p>
        </p:txBody>
      </p:sp>
      <p:sp>
        <p:nvSpPr>
          <p:cNvPr id="4" name="Footer Placeholder 3">
            <a:extLst>
              <a:ext uri="{FF2B5EF4-FFF2-40B4-BE49-F238E27FC236}">
                <a16:creationId xmlns:a16="http://schemas.microsoft.com/office/drawing/2014/main" id="{D26A0F7E-346C-DD12-75AD-2025A7E79348}"/>
              </a:ext>
            </a:extLst>
          </p:cNvPr>
          <p:cNvSpPr>
            <a:spLocks noGrp="1"/>
          </p:cNvSpPr>
          <p:nvPr>
            <p:ph type="ftr" sz="quarter" idx="11"/>
          </p:nvPr>
        </p:nvSpPr>
        <p:spPr/>
        <p:txBody>
          <a:bodyPr/>
          <a:lstStyle/>
          <a:p>
            <a:r>
              <a:rPr lang="en-US"/>
              <a:t>Dr. Maddineshat</a:t>
            </a:r>
            <a:endParaRPr lang="fa-IR"/>
          </a:p>
        </p:txBody>
      </p:sp>
      <p:graphicFrame>
        <p:nvGraphicFramePr>
          <p:cNvPr id="8" name="Content Placeholder 7">
            <a:extLst>
              <a:ext uri="{FF2B5EF4-FFF2-40B4-BE49-F238E27FC236}">
                <a16:creationId xmlns:a16="http://schemas.microsoft.com/office/drawing/2014/main" id="{69B9DE0D-1353-9BF8-7233-B72918D12B31}"/>
              </a:ext>
            </a:extLst>
          </p:cNvPr>
          <p:cNvGraphicFramePr>
            <a:graphicFrameLocks noGrp="1"/>
          </p:cNvGraphicFramePr>
          <p:nvPr>
            <p:ph idx="1"/>
            <p:extLst>
              <p:ext uri="{D42A27DB-BD31-4B8C-83A1-F6EECF244321}">
                <p14:modId xmlns:p14="http://schemas.microsoft.com/office/powerpoint/2010/main" val="192241358"/>
              </p:ext>
            </p:extLst>
          </p:nvPr>
        </p:nvGraphicFramePr>
        <p:xfrm>
          <a:off x="813818" y="1934654"/>
          <a:ext cx="9845547" cy="3766249"/>
        </p:xfrm>
        <a:graphic>
          <a:graphicData uri="http://schemas.openxmlformats.org/drawingml/2006/table">
            <a:tbl>
              <a:tblPr rtl="1" firstRow="1" firstCol="1" bandRow="1">
                <a:tableStyleId>{616DA210-FB5B-4158-B5E0-FEB733F419BA}</a:tableStyleId>
              </a:tblPr>
              <a:tblGrid>
                <a:gridCol w="2335829">
                  <a:extLst>
                    <a:ext uri="{9D8B030D-6E8A-4147-A177-3AD203B41FA5}">
                      <a16:colId xmlns:a16="http://schemas.microsoft.com/office/drawing/2014/main" val="3120229203"/>
                    </a:ext>
                  </a:extLst>
                </a:gridCol>
                <a:gridCol w="3194007">
                  <a:extLst>
                    <a:ext uri="{9D8B030D-6E8A-4147-A177-3AD203B41FA5}">
                      <a16:colId xmlns:a16="http://schemas.microsoft.com/office/drawing/2014/main" val="1686698047"/>
                    </a:ext>
                  </a:extLst>
                </a:gridCol>
                <a:gridCol w="4315711">
                  <a:extLst>
                    <a:ext uri="{9D8B030D-6E8A-4147-A177-3AD203B41FA5}">
                      <a16:colId xmlns:a16="http://schemas.microsoft.com/office/drawing/2014/main" val="4163952537"/>
                    </a:ext>
                  </a:extLst>
                </a:gridCol>
              </a:tblGrid>
              <a:tr h="0">
                <a:tc>
                  <a:txBody>
                    <a:bodyPr/>
                    <a:lstStyle/>
                    <a:p>
                      <a:pPr algn="ctr" rtl="1">
                        <a:lnSpc>
                          <a:spcPct val="115000"/>
                        </a:lnSpc>
                        <a:spcAft>
                          <a:spcPts val="800"/>
                        </a:spcAft>
                        <a:buNone/>
                      </a:pPr>
                      <a:r>
                        <a:rPr lang="fa-IR" sz="2400" kern="100" dirty="0">
                          <a:effectLst/>
                          <a:cs typeface="B Nazanin" panose="00000400000000000000" pitchFamily="2" charset="-78"/>
                        </a:rPr>
                        <a:t>مرحله</a:t>
                      </a:r>
                      <a:endParaRPr lang="en-US" sz="1200" kern="1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800"/>
                        </a:spcAft>
                        <a:buNone/>
                      </a:pPr>
                      <a:r>
                        <a:rPr lang="fa-IR" sz="2400" kern="100">
                          <a:effectLst/>
                          <a:cs typeface="B Nazanin" panose="00000400000000000000" pitchFamily="2" charset="-78"/>
                        </a:rPr>
                        <a:t>شرح مختصر</a:t>
                      </a:r>
                      <a:endParaRPr lang="en-US" sz="1200" kern="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800"/>
                        </a:spcAft>
                        <a:buNone/>
                      </a:pPr>
                      <a:r>
                        <a:rPr lang="fa-IR" sz="2400" kern="100">
                          <a:effectLst/>
                          <a:cs typeface="B Nazanin" panose="00000400000000000000" pitchFamily="2" charset="-78"/>
                        </a:rPr>
                        <a:t>نکات کلیدی</a:t>
                      </a:r>
                      <a:endParaRPr lang="en-US" sz="1200" kern="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454019005"/>
                  </a:ext>
                </a:extLst>
              </a:tr>
              <a:tr h="0">
                <a:tc>
                  <a:txBody>
                    <a:bodyPr/>
                    <a:lstStyle/>
                    <a:p>
                      <a:pPr algn="ctr" rtl="1">
                        <a:lnSpc>
                          <a:spcPct val="115000"/>
                        </a:lnSpc>
                        <a:spcAft>
                          <a:spcPts val="800"/>
                        </a:spcAft>
                        <a:buNone/>
                      </a:pPr>
                      <a:r>
                        <a:rPr lang="fa-IR" sz="1400" kern="100" spc="5">
                          <a:effectLst/>
                          <a:cs typeface="B Nazanin" panose="00000400000000000000" pitchFamily="2" charset="-78"/>
                        </a:rPr>
                        <a:t>آماده‌سازی</a:t>
                      </a:r>
                      <a:r>
                        <a:rPr lang="en-US" sz="1400" kern="100" spc="5">
                          <a:effectLst/>
                          <a:cs typeface="B Nazanin" panose="00000400000000000000" pitchFamily="2" charset="-78"/>
                        </a:rPr>
                        <a:t>Preparation</a:t>
                      </a:r>
                      <a:endParaRPr lang="en-US" sz="1200" kern="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800"/>
                        </a:spcAft>
                        <a:buNone/>
                      </a:pPr>
                      <a:r>
                        <a:rPr lang="fa-IR" sz="1800" kern="100" spc="5" dirty="0">
                          <a:effectLst/>
                          <a:cs typeface="B Nazanin" panose="00000400000000000000" pitchFamily="2" charset="-78"/>
                        </a:rPr>
                        <a:t>تعیین اهداف، سناریو و آماده‌سازی ابزار</a:t>
                      </a:r>
                      <a:endParaRPr lang="en-US" sz="1600" kern="1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800"/>
                        </a:spcAft>
                        <a:buNone/>
                      </a:pPr>
                      <a:r>
                        <a:rPr lang="fa-IR" sz="1800" kern="100" spc="5" dirty="0">
                          <a:effectLst/>
                          <a:cs typeface="B Nazanin" panose="00000400000000000000" pitchFamily="2" charset="-78"/>
                        </a:rPr>
                        <a:t>نیازسنجی دانشجو، تدوین اهداف یادگیری، طراحی نقش‌ها و انتخاب منابع</a:t>
                      </a:r>
                      <a:endParaRPr lang="en-US" sz="1600" kern="1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768511823"/>
                  </a:ext>
                </a:extLst>
              </a:tr>
              <a:tr h="0">
                <a:tc>
                  <a:txBody>
                    <a:bodyPr/>
                    <a:lstStyle/>
                    <a:p>
                      <a:pPr algn="ctr" rtl="1">
                        <a:lnSpc>
                          <a:spcPct val="115000"/>
                        </a:lnSpc>
                        <a:spcAft>
                          <a:spcPts val="800"/>
                        </a:spcAft>
                        <a:buNone/>
                      </a:pPr>
                      <a:r>
                        <a:rPr lang="fa-IR" sz="1400" kern="100" spc="5" dirty="0">
                          <a:effectLst/>
                          <a:cs typeface="B Nazanin" panose="00000400000000000000" pitchFamily="2" charset="-78"/>
                        </a:rPr>
                        <a:t>برنامه‌ریزی</a:t>
                      </a:r>
                      <a:endParaRPr lang="en-US" sz="1200" kern="100" dirty="0">
                        <a:effectLst/>
                        <a:cs typeface="B Nazanin" panose="00000400000000000000" pitchFamily="2" charset="-78"/>
                      </a:endParaRPr>
                    </a:p>
                    <a:p>
                      <a:pPr algn="ctr" rtl="1">
                        <a:lnSpc>
                          <a:spcPct val="115000"/>
                        </a:lnSpc>
                        <a:spcAft>
                          <a:spcPts val="800"/>
                        </a:spcAft>
                        <a:buNone/>
                      </a:pPr>
                      <a:r>
                        <a:rPr lang="en-US" sz="1400" kern="100" spc="5" dirty="0">
                          <a:effectLst/>
                          <a:cs typeface="B Nazanin" panose="00000400000000000000" pitchFamily="2" charset="-78"/>
                        </a:rPr>
                        <a:t>Planning / Briefing</a:t>
                      </a:r>
                      <a:endParaRPr lang="en-US" sz="1200" kern="1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800"/>
                        </a:spcAft>
                        <a:buNone/>
                      </a:pPr>
                      <a:r>
                        <a:rPr lang="fa-IR" sz="1800" kern="100" spc="5" dirty="0">
                          <a:effectLst/>
                          <a:cs typeface="B Nazanin" panose="00000400000000000000" pitchFamily="2" charset="-78"/>
                        </a:rPr>
                        <a:t>توضیح انتظارات، مرور سناریو و قوانین</a:t>
                      </a:r>
                      <a:endParaRPr lang="en-US" sz="1600" kern="1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800"/>
                        </a:spcAft>
                        <a:buNone/>
                      </a:pPr>
                      <a:r>
                        <a:rPr lang="fa-IR" sz="1800" kern="100" spc="5" dirty="0">
                          <a:effectLst/>
                          <a:cs typeface="B Nazanin" panose="00000400000000000000" pitchFamily="2" charset="-78"/>
                        </a:rPr>
                        <a:t>بحث درباره اهداف، ایمن‌سازی محیط برای تجربیات، شفافیت نقش‌ها</a:t>
                      </a:r>
                      <a:endParaRPr lang="en-US" sz="1600" kern="1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2073485630"/>
                  </a:ext>
                </a:extLst>
              </a:tr>
              <a:tr h="0">
                <a:tc>
                  <a:txBody>
                    <a:bodyPr/>
                    <a:lstStyle/>
                    <a:p>
                      <a:pPr algn="ctr" rtl="1">
                        <a:lnSpc>
                          <a:spcPct val="115000"/>
                        </a:lnSpc>
                        <a:spcAft>
                          <a:spcPts val="800"/>
                        </a:spcAft>
                        <a:buNone/>
                      </a:pPr>
                      <a:r>
                        <a:rPr lang="fa-IR" sz="1400" kern="100" spc="5">
                          <a:effectLst/>
                          <a:cs typeface="B Nazanin" panose="00000400000000000000" pitchFamily="2" charset="-78"/>
                        </a:rPr>
                        <a:t>اجرا</a:t>
                      </a:r>
                      <a:endParaRPr lang="en-US" sz="1200" kern="100">
                        <a:effectLst/>
                        <a:cs typeface="B Nazanin" panose="00000400000000000000" pitchFamily="2" charset="-78"/>
                      </a:endParaRPr>
                    </a:p>
                    <a:p>
                      <a:pPr algn="ctr" rtl="1">
                        <a:lnSpc>
                          <a:spcPct val="115000"/>
                        </a:lnSpc>
                        <a:spcAft>
                          <a:spcPts val="800"/>
                        </a:spcAft>
                        <a:buNone/>
                      </a:pPr>
                      <a:r>
                        <a:rPr lang="en-US" sz="1400" kern="100" spc="5">
                          <a:effectLst/>
                          <a:cs typeface="B Nazanin" panose="00000400000000000000" pitchFamily="2" charset="-78"/>
                        </a:rPr>
                        <a:t>Implementation</a:t>
                      </a:r>
                      <a:endParaRPr lang="en-US" sz="1200" kern="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800"/>
                        </a:spcAft>
                        <a:buNone/>
                      </a:pPr>
                      <a:r>
                        <a:rPr lang="fa-IR" sz="1800" kern="100" spc="5">
                          <a:effectLst/>
                          <a:cs typeface="B Nazanin" panose="00000400000000000000" pitchFamily="2" charset="-78"/>
                        </a:rPr>
                        <a:t>ایفای نقش توسط دانشجویان</a:t>
                      </a:r>
                      <a:endParaRPr lang="en-US" sz="1600" kern="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800"/>
                        </a:spcAft>
                        <a:buNone/>
                      </a:pPr>
                      <a:r>
                        <a:rPr lang="fa-IR" sz="1800" kern="100" spc="5" dirty="0">
                          <a:effectLst/>
                          <a:cs typeface="B Nazanin" panose="00000400000000000000" pitchFamily="2" charset="-78"/>
                        </a:rPr>
                        <a:t>تعامل فعال، تمرین مهارت بالینی، حضور مربی جهت هدایت و بازخورد</a:t>
                      </a:r>
                      <a:endParaRPr lang="en-US" sz="1600" kern="1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781441029"/>
                  </a:ext>
                </a:extLst>
              </a:tr>
              <a:tr h="0">
                <a:tc>
                  <a:txBody>
                    <a:bodyPr/>
                    <a:lstStyle/>
                    <a:p>
                      <a:pPr algn="ctr" rtl="1">
                        <a:lnSpc>
                          <a:spcPct val="115000"/>
                        </a:lnSpc>
                        <a:spcAft>
                          <a:spcPts val="800"/>
                        </a:spcAft>
                        <a:buNone/>
                      </a:pPr>
                      <a:r>
                        <a:rPr lang="fa-IR" sz="1400" kern="100" spc="5" dirty="0">
                          <a:effectLst/>
                          <a:cs typeface="B Nazanin" panose="00000400000000000000" pitchFamily="2" charset="-78"/>
                        </a:rPr>
                        <a:t>جمع‌بندی</a:t>
                      </a:r>
                      <a:br>
                        <a:rPr lang="en-US" sz="1400" kern="100" spc="5" dirty="0">
                          <a:effectLst/>
                          <a:cs typeface="B Nazanin" panose="00000400000000000000" pitchFamily="2" charset="-78"/>
                        </a:rPr>
                      </a:br>
                      <a:r>
                        <a:rPr lang="en-US" sz="1400" kern="100" spc="5" dirty="0">
                          <a:effectLst/>
                          <a:cs typeface="B Nazanin" panose="00000400000000000000" pitchFamily="2" charset="-78"/>
                        </a:rPr>
                        <a:t>Debriefing</a:t>
                      </a:r>
                      <a:endParaRPr lang="en-US" sz="1200" kern="100" dirty="0">
                        <a:effectLst/>
                        <a:cs typeface="B Nazanin" panose="00000400000000000000" pitchFamily="2" charset="-78"/>
                      </a:endParaRPr>
                    </a:p>
                    <a:p>
                      <a:pPr algn="ctr" rtl="1">
                        <a:lnSpc>
                          <a:spcPct val="115000"/>
                        </a:lnSpc>
                        <a:spcAft>
                          <a:spcPts val="800"/>
                        </a:spcAft>
                        <a:buNone/>
                      </a:pPr>
                      <a:r>
                        <a:rPr lang="fa-IR" sz="1400" kern="100" dirty="0">
                          <a:effectLst/>
                          <a:cs typeface="B Nazanin" panose="00000400000000000000" pitchFamily="2" charset="-78"/>
                        </a:rPr>
                        <a:t> </a:t>
                      </a:r>
                      <a:endParaRPr lang="en-US" sz="1200" kern="1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800"/>
                        </a:spcAft>
                        <a:buNone/>
                      </a:pPr>
                      <a:r>
                        <a:rPr lang="fa-IR" sz="1800" kern="100" spc="5">
                          <a:effectLst/>
                          <a:cs typeface="B Nazanin" panose="00000400000000000000" pitchFamily="2" charset="-78"/>
                        </a:rPr>
                        <a:t>تحلیل عملکرد و دریافت بازخورد</a:t>
                      </a:r>
                      <a:endParaRPr lang="en-US" sz="1600" kern="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800"/>
                        </a:spcAft>
                        <a:buNone/>
                      </a:pPr>
                      <a:r>
                        <a:rPr lang="fa-IR" sz="1800" kern="100" spc="5" dirty="0">
                          <a:effectLst/>
                          <a:cs typeface="B Nazanin" panose="00000400000000000000" pitchFamily="2" charset="-78"/>
                        </a:rPr>
                        <a:t>گفت‌وگوی بازتابی، شناسایی نقاط قوت و ضعف، پیشنهاد بهبود تجربه</a:t>
                      </a:r>
                      <a:endParaRPr lang="en-US" sz="1600" kern="1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28051093"/>
                  </a:ext>
                </a:extLst>
              </a:tr>
              <a:tr h="0">
                <a:tc>
                  <a:txBody>
                    <a:bodyPr/>
                    <a:lstStyle/>
                    <a:p>
                      <a:pPr algn="ctr" rtl="1">
                        <a:lnSpc>
                          <a:spcPct val="115000"/>
                        </a:lnSpc>
                        <a:spcAft>
                          <a:spcPts val="800"/>
                        </a:spcAft>
                        <a:buNone/>
                      </a:pPr>
                      <a:r>
                        <a:rPr lang="fa-IR" sz="1400" kern="100" spc="5">
                          <a:effectLst/>
                          <a:cs typeface="B Nazanin" panose="00000400000000000000" pitchFamily="2" charset="-78"/>
                        </a:rPr>
                        <a:t>ارزشیابی</a:t>
                      </a:r>
                      <a:endParaRPr lang="en-US" sz="1200" kern="100">
                        <a:effectLst/>
                        <a:cs typeface="B Nazanin" panose="00000400000000000000" pitchFamily="2" charset="-78"/>
                      </a:endParaRPr>
                    </a:p>
                    <a:p>
                      <a:pPr algn="ctr" rtl="1">
                        <a:lnSpc>
                          <a:spcPct val="115000"/>
                        </a:lnSpc>
                        <a:spcAft>
                          <a:spcPts val="800"/>
                        </a:spcAft>
                        <a:buNone/>
                      </a:pPr>
                      <a:r>
                        <a:rPr lang="en-US" sz="1400" kern="100" spc="5">
                          <a:effectLst/>
                          <a:cs typeface="B Nazanin" panose="00000400000000000000" pitchFamily="2" charset="-78"/>
                        </a:rPr>
                        <a:t>Evaluation</a:t>
                      </a:r>
                      <a:endParaRPr lang="en-US" sz="1200" kern="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800"/>
                        </a:spcAft>
                        <a:buNone/>
                      </a:pPr>
                      <a:r>
                        <a:rPr lang="fa-IR" sz="1800" kern="100" spc="5">
                          <a:effectLst/>
                          <a:cs typeface="B Nazanin" panose="00000400000000000000" pitchFamily="2" charset="-78"/>
                        </a:rPr>
                        <a:t>سنجش شایستگی‌ها و کیفیت مهارت‌های آموخته‌شده</a:t>
                      </a:r>
                      <a:endParaRPr lang="en-US" sz="1600" kern="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800"/>
                        </a:spcAft>
                        <a:buNone/>
                      </a:pPr>
                      <a:r>
                        <a:rPr lang="fa-IR" sz="1800" kern="100" spc="5" dirty="0">
                          <a:effectLst/>
                          <a:cs typeface="B Nazanin" panose="00000400000000000000" pitchFamily="2" charset="-78"/>
                        </a:rPr>
                        <a:t>استفاده از ابزارهای ساختاریافته و شناسایی نقاط ضعف و قوت</a:t>
                      </a:r>
                      <a:endParaRPr lang="en-US" sz="1600" kern="1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553444487"/>
                  </a:ext>
                </a:extLst>
              </a:tr>
            </a:tbl>
          </a:graphicData>
        </a:graphic>
      </p:graphicFrame>
    </p:spTree>
    <p:extLst>
      <p:ext uri="{BB962C8B-B14F-4D97-AF65-F5344CB8AC3E}">
        <p14:creationId xmlns:p14="http://schemas.microsoft.com/office/powerpoint/2010/main" val="2129637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4F756C-AE43-1B04-5F4E-4FCBF554AAF6}"/>
              </a:ext>
            </a:extLst>
          </p:cNvPr>
          <p:cNvSpPr>
            <a:spLocks noGrp="1"/>
          </p:cNvSpPr>
          <p:nvPr>
            <p:ph type="title"/>
          </p:nvPr>
        </p:nvSpPr>
        <p:spPr/>
        <p:txBody>
          <a:bodyPr/>
          <a:lstStyle/>
          <a:p>
            <a:r>
              <a:rPr lang="fa-IR" dirty="0">
                <a:cs typeface="B Titr" panose="00000700000000000000" pitchFamily="2" charset="-78"/>
              </a:rPr>
              <a:t>نحوه طراحی ایفای نقش</a:t>
            </a:r>
          </a:p>
        </p:txBody>
      </p:sp>
      <p:sp>
        <p:nvSpPr>
          <p:cNvPr id="6" name="Content Placeholder 5">
            <a:extLst>
              <a:ext uri="{FF2B5EF4-FFF2-40B4-BE49-F238E27FC236}">
                <a16:creationId xmlns:a16="http://schemas.microsoft.com/office/drawing/2014/main" id="{7FC47247-2FCA-C099-5F63-F67A1D617E53}"/>
              </a:ext>
            </a:extLst>
          </p:cNvPr>
          <p:cNvSpPr>
            <a:spLocks noGrp="1"/>
          </p:cNvSpPr>
          <p:nvPr>
            <p:ph idx="1"/>
          </p:nvPr>
        </p:nvSpPr>
        <p:spPr/>
        <p:txBody>
          <a:bodyPr/>
          <a:lstStyle/>
          <a:p>
            <a:r>
              <a:rPr lang="fa-IR" dirty="0">
                <a:cs typeface="B Nazanin" panose="00000400000000000000" pitchFamily="2" charset="-78"/>
              </a:rPr>
              <a:t>انتخاب موضوع مرتبط با اهداف آموزشی و جامعه هدف</a:t>
            </a:r>
          </a:p>
          <a:p>
            <a:r>
              <a:rPr lang="fa-IR" dirty="0">
                <a:cs typeface="B Nazanin" panose="00000400000000000000" pitchFamily="2" charset="-78"/>
              </a:rPr>
              <a:t>طراحی سناریو/متن ایفای نقش که نقاط آموزشی اصلی را پوشش دهد</a:t>
            </a:r>
          </a:p>
          <a:p>
            <a:r>
              <a:rPr lang="fa-IR" dirty="0">
                <a:cs typeface="B Nazanin" panose="00000400000000000000" pitchFamily="2" charset="-78"/>
              </a:rPr>
              <a:t>آموزش دانشجویان برای ایفای نقش و آماده‌سازی آن‌ها</a:t>
            </a:r>
          </a:p>
          <a:p>
            <a:r>
              <a:rPr lang="fa-IR" dirty="0">
                <a:cs typeface="B Nazanin" panose="00000400000000000000" pitchFamily="2" charset="-78"/>
              </a:rPr>
              <a:t>اجرای ایفای نقش به صورت گروهی با هدایت مدرس</a:t>
            </a:r>
          </a:p>
          <a:p>
            <a:r>
              <a:rPr lang="fa-IR" dirty="0">
                <a:cs typeface="B Nazanin" panose="00000400000000000000" pitchFamily="2" charset="-78"/>
              </a:rPr>
              <a:t>بحث و بازخورد پس از اجرا برای تثبیت یادگیری</a:t>
            </a:r>
          </a:p>
          <a:p>
            <a:endParaRPr lang="fa-IR" dirty="0"/>
          </a:p>
        </p:txBody>
      </p:sp>
      <p:sp>
        <p:nvSpPr>
          <p:cNvPr id="4" name="Footer Placeholder 3">
            <a:extLst>
              <a:ext uri="{FF2B5EF4-FFF2-40B4-BE49-F238E27FC236}">
                <a16:creationId xmlns:a16="http://schemas.microsoft.com/office/drawing/2014/main" id="{39261FC4-339C-6037-4807-4933FD1172CA}"/>
              </a:ext>
            </a:extLst>
          </p:cNvPr>
          <p:cNvSpPr>
            <a:spLocks noGrp="1"/>
          </p:cNvSpPr>
          <p:nvPr>
            <p:ph type="ftr" sz="quarter" idx="11"/>
          </p:nvPr>
        </p:nvSpPr>
        <p:spPr/>
        <p:txBody>
          <a:bodyPr/>
          <a:lstStyle/>
          <a:p>
            <a:r>
              <a:rPr lang="en-US"/>
              <a:t>Dr. Maddineshat</a:t>
            </a:r>
            <a:endParaRPr lang="fa-IR"/>
          </a:p>
        </p:txBody>
      </p:sp>
    </p:spTree>
    <p:extLst>
      <p:ext uri="{BB962C8B-B14F-4D97-AF65-F5344CB8AC3E}">
        <p14:creationId xmlns:p14="http://schemas.microsoft.com/office/powerpoint/2010/main" val="1587328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4AB1A-9564-6FD4-1B69-4050FC7DC03F}"/>
              </a:ext>
            </a:extLst>
          </p:cNvPr>
          <p:cNvSpPr>
            <a:spLocks noGrp="1"/>
          </p:cNvSpPr>
          <p:nvPr>
            <p:ph type="title"/>
          </p:nvPr>
        </p:nvSpPr>
        <p:spPr/>
        <p:txBody>
          <a:bodyPr/>
          <a:lstStyle/>
          <a:p>
            <a:pPr algn="r"/>
            <a:r>
              <a:rPr lang="fa-IR" dirty="0">
                <a:cs typeface="B Titr" panose="00000700000000000000" pitchFamily="2" charset="-78"/>
              </a:rPr>
              <a:t>مقدمه</a:t>
            </a:r>
            <a:endParaRPr lang="fa-IR" dirty="0"/>
          </a:p>
        </p:txBody>
      </p:sp>
      <p:sp>
        <p:nvSpPr>
          <p:cNvPr id="3" name="Content Placeholder 2">
            <a:extLst>
              <a:ext uri="{FF2B5EF4-FFF2-40B4-BE49-F238E27FC236}">
                <a16:creationId xmlns:a16="http://schemas.microsoft.com/office/drawing/2014/main" id="{0F0D48C8-419D-B8CF-B912-26B9883EDB4E}"/>
              </a:ext>
            </a:extLst>
          </p:cNvPr>
          <p:cNvSpPr>
            <a:spLocks noGrp="1"/>
          </p:cNvSpPr>
          <p:nvPr>
            <p:ph idx="1"/>
          </p:nvPr>
        </p:nvSpPr>
        <p:spPr>
          <a:xfrm>
            <a:off x="4332302" y="1600201"/>
            <a:ext cx="7250097" cy="4525963"/>
          </a:xfrm>
        </p:spPr>
        <p:txBody>
          <a:bodyPr/>
          <a:lstStyle/>
          <a:p>
            <a:pPr algn="l" rtl="0"/>
            <a:r>
              <a:rPr lang="en-US" dirty="0"/>
              <a:t>“I hear and I forget. I see and I remember I do and I understand.” Confucius</a:t>
            </a:r>
          </a:p>
          <a:p>
            <a:pPr algn="l" rtl="0"/>
            <a:endParaRPr lang="en-US" dirty="0"/>
          </a:p>
          <a:p>
            <a:pPr algn="ctr"/>
            <a:r>
              <a:rPr lang="fa-IR" b="1" dirty="0">
                <a:cs typeface="B Nazanin" panose="00000400000000000000" pitchFamily="2" charset="-78"/>
              </a:rPr>
              <a:t>این جمله می‌گوید: یادگیری واقعی از طریق عمل و تجربه مستقیم اتفاق می‌افتد.</a:t>
            </a:r>
            <a:endParaRPr lang="en-US" b="1" dirty="0">
              <a:cs typeface="B Nazanin" panose="00000400000000000000" pitchFamily="2" charset="-78"/>
            </a:endParaRPr>
          </a:p>
          <a:p>
            <a:pPr algn="l" rtl="0"/>
            <a:endParaRPr lang="fa-IR" dirty="0"/>
          </a:p>
        </p:txBody>
      </p:sp>
      <p:sp>
        <p:nvSpPr>
          <p:cNvPr id="4" name="Footer Placeholder 3">
            <a:extLst>
              <a:ext uri="{FF2B5EF4-FFF2-40B4-BE49-F238E27FC236}">
                <a16:creationId xmlns:a16="http://schemas.microsoft.com/office/drawing/2014/main" id="{762CE766-B688-77C7-F125-002FA653286C}"/>
              </a:ext>
            </a:extLst>
          </p:cNvPr>
          <p:cNvSpPr>
            <a:spLocks noGrp="1"/>
          </p:cNvSpPr>
          <p:nvPr>
            <p:ph type="ftr" sz="quarter" idx="11"/>
          </p:nvPr>
        </p:nvSpPr>
        <p:spPr/>
        <p:txBody>
          <a:bodyPr/>
          <a:lstStyle/>
          <a:p>
            <a:r>
              <a:rPr lang="en-US"/>
              <a:t>Dr. Maddineshat</a:t>
            </a:r>
            <a:endParaRPr lang="fa-IR"/>
          </a:p>
        </p:txBody>
      </p:sp>
      <p:pic>
        <p:nvPicPr>
          <p:cNvPr id="1026" name="Picture 2" descr="Become a Medical Assistant and Make a Difference | CWI">
            <a:extLst>
              <a:ext uri="{FF2B5EF4-FFF2-40B4-BE49-F238E27FC236}">
                <a16:creationId xmlns:a16="http://schemas.microsoft.com/office/drawing/2014/main" id="{E8792B1B-8A6C-1D16-EB2B-89F00B38E2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066" y="1188868"/>
            <a:ext cx="3680534" cy="3680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506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750E4-7BEC-4AB6-C81F-8250A37DD309}"/>
              </a:ext>
            </a:extLst>
          </p:cNvPr>
          <p:cNvSpPr>
            <a:spLocks noGrp="1"/>
          </p:cNvSpPr>
          <p:nvPr>
            <p:ph type="title"/>
          </p:nvPr>
        </p:nvSpPr>
        <p:spPr/>
        <p:txBody>
          <a:bodyPr/>
          <a:lstStyle/>
          <a:p>
            <a:r>
              <a:rPr lang="fa-IR" dirty="0">
                <a:cs typeface="B Titr" panose="00000700000000000000" pitchFamily="2" charset="-78"/>
              </a:rPr>
              <a:t>سناریو کارگاه آموزشی:</a:t>
            </a:r>
          </a:p>
        </p:txBody>
      </p:sp>
      <p:sp>
        <p:nvSpPr>
          <p:cNvPr id="3" name="Content Placeholder 2">
            <a:extLst>
              <a:ext uri="{FF2B5EF4-FFF2-40B4-BE49-F238E27FC236}">
                <a16:creationId xmlns:a16="http://schemas.microsoft.com/office/drawing/2014/main" id="{1A54F47D-BAE7-194B-BA9D-D675F6BC8885}"/>
              </a:ext>
            </a:extLst>
          </p:cNvPr>
          <p:cNvSpPr>
            <a:spLocks noGrp="1"/>
          </p:cNvSpPr>
          <p:nvPr>
            <p:ph idx="1"/>
          </p:nvPr>
        </p:nvSpPr>
        <p:spPr/>
        <p:txBody>
          <a:bodyPr/>
          <a:lstStyle/>
          <a:p>
            <a:r>
              <a:rPr lang="fa-IR" b="1" dirty="0">
                <a:cs typeface="B Nazanin" panose="00000400000000000000" pitchFamily="2" charset="-78"/>
              </a:rPr>
              <a:t>سناریو ایفای نقش: آموزش مدیریت اضطراب در بیمار مبتلا به بیماری قلبی حاد</a:t>
            </a:r>
          </a:p>
          <a:p>
            <a:pPr marL="0" indent="0">
              <a:buNone/>
            </a:pPr>
            <a:r>
              <a:rPr lang="fa-IR" b="1" dirty="0">
                <a:cs typeface="B Nazanin" panose="00000400000000000000" pitchFamily="2" charset="-78"/>
              </a:rPr>
              <a:t>هدف آموزشی:</a:t>
            </a:r>
          </a:p>
          <a:p>
            <a:r>
              <a:rPr lang="fa-IR" dirty="0">
                <a:cs typeface="B Nazanin" panose="00000400000000000000" pitchFamily="2" charset="-78"/>
              </a:rPr>
              <a:t>تمرین مهارت‌های ارتباطی مؤثر و همدلی با بیمار در شرایط اضطراری</a:t>
            </a:r>
          </a:p>
          <a:p>
            <a:r>
              <a:rPr lang="fa-IR" dirty="0">
                <a:cs typeface="B Nazanin" panose="00000400000000000000" pitchFamily="2" charset="-78"/>
              </a:rPr>
              <a:t>آموزش روش‌های مدیریت اضطراب و کاهش استرس در بیماران</a:t>
            </a:r>
          </a:p>
          <a:p>
            <a:r>
              <a:rPr lang="fa-IR" dirty="0">
                <a:cs typeface="B Nazanin" panose="00000400000000000000" pitchFamily="2" charset="-78"/>
              </a:rPr>
              <a:t>تقویت توانایی تشخیص و پاسخ به نیازهای روانی بیمار در محیط بالینی</a:t>
            </a:r>
          </a:p>
          <a:p>
            <a:endParaRPr lang="fa-IR" b="1" dirty="0">
              <a:cs typeface="B Nazanin" panose="00000400000000000000" pitchFamily="2" charset="-78"/>
            </a:endParaRPr>
          </a:p>
          <a:p>
            <a:endParaRPr lang="fa-IR" b="1" dirty="0">
              <a:cs typeface="B Nazanin" panose="00000400000000000000" pitchFamily="2" charset="-78"/>
            </a:endParaRPr>
          </a:p>
          <a:p>
            <a:endParaRPr lang="fa-IR" dirty="0">
              <a:cs typeface="B Nazanin" panose="00000400000000000000" pitchFamily="2" charset="-78"/>
            </a:endParaRPr>
          </a:p>
        </p:txBody>
      </p:sp>
      <p:sp>
        <p:nvSpPr>
          <p:cNvPr id="4" name="Footer Placeholder 3">
            <a:extLst>
              <a:ext uri="{FF2B5EF4-FFF2-40B4-BE49-F238E27FC236}">
                <a16:creationId xmlns:a16="http://schemas.microsoft.com/office/drawing/2014/main" id="{F611155F-327E-CD7E-F556-EBF5C9E19530}"/>
              </a:ext>
            </a:extLst>
          </p:cNvPr>
          <p:cNvSpPr>
            <a:spLocks noGrp="1"/>
          </p:cNvSpPr>
          <p:nvPr>
            <p:ph type="ftr" sz="quarter" idx="11"/>
          </p:nvPr>
        </p:nvSpPr>
        <p:spPr/>
        <p:txBody>
          <a:bodyPr/>
          <a:lstStyle/>
          <a:p>
            <a:r>
              <a:rPr lang="en-US"/>
              <a:t>Dr. Maddineshat</a:t>
            </a:r>
            <a:endParaRPr lang="fa-IR"/>
          </a:p>
        </p:txBody>
      </p:sp>
    </p:spTree>
    <p:extLst>
      <p:ext uri="{BB962C8B-B14F-4D97-AF65-F5344CB8AC3E}">
        <p14:creationId xmlns:p14="http://schemas.microsoft.com/office/powerpoint/2010/main" val="2917470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A3287-FADD-D550-4128-32AAC0ED0A6B}"/>
              </a:ext>
            </a:extLst>
          </p:cNvPr>
          <p:cNvSpPr>
            <a:spLocks noGrp="1"/>
          </p:cNvSpPr>
          <p:nvPr>
            <p:ph type="title"/>
          </p:nvPr>
        </p:nvSpPr>
        <p:spPr/>
        <p:txBody>
          <a:bodyPr/>
          <a:lstStyle/>
          <a:p>
            <a:r>
              <a:rPr lang="fa-IR" dirty="0">
                <a:cs typeface="B Titr" panose="00000700000000000000" pitchFamily="2" charset="-78"/>
              </a:rPr>
              <a:t>سناریو کارگاه آموزشی:</a:t>
            </a:r>
            <a:endParaRPr lang="fa-IR" dirty="0"/>
          </a:p>
        </p:txBody>
      </p:sp>
      <p:sp>
        <p:nvSpPr>
          <p:cNvPr id="3" name="Content Placeholder 2">
            <a:extLst>
              <a:ext uri="{FF2B5EF4-FFF2-40B4-BE49-F238E27FC236}">
                <a16:creationId xmlns:a16="http://schemas.microsoft.com/office/drawing/2014/main" id="{BE5DB5E6-125E-915C-56F4-CA8FA93914E8}"/>
              </a:ext>
            </a:extLst>
          </p:cNvPr>
          <p:cNvSpPr>
            <a:spLocks noGrp="1"/>
          </p:cNvSpPr>
          <p:nvPr>
            <p:ph idx="1"/>
          </p:nvPr>
        </p:nvSpPr>
        <p:spPr/>
        <p:txBody>
          <a:bodyPr/>
          <a:lstStyle/>
          <a:p>
            <a:r>
              <a:rPr lang="fa-IR" dirty="0">
                <a:cs typeface="B Titr" panose="00000700000000000000" pitchFamily="2" charset="-78"/>
              </a:rPr>
              <a:t>نقش‌ها:</a:t>
            </a:r>
          </a:p>
          <a:p>
            <a:r>
              <a:rPr lang="fa-IR" dirty="0">
                <a:cs typeface="B Nazanin" panose="00000400000000000000" pitchFamily="2" charset="-78"/>
              </a:rPr>
              <a:t>پزشک (دانشجوی پزشکی یا درمانگر)</a:t>
            </a:r>
          </a:p>
          <a:p>
            <a:r>
              <a:rPr lang="fa-IR" dirty="0">
                <a:cs typeface="B Nazanin" panose="00000400000000000000" pitchFamily="2" charset="-78"/>
              </a:rPr>
              <a:t>بیمار (بازیگر نقش بیمار)</a:t>
            </a:r>
          </a:p>
          <a:p>
            <a:r>
              <a:rPr lang="fa-IR" dirty="0">
                <a:cs typeface="B Nazanin" panose="00000400000000000000" pitchFamily="2" charset="-78"/>
              </a:rPr>
              <a:t>همراه بیمار (اختیاری، برای تمرین تعامل بین تیم پزشکی و خانواده)</a:t>
            </a:r>
          </a:p>
          <a:p>
            <a:endParaRPr lang="fa-IR" dirty="0"/>
          </a:p>
        </p:txBody>
      </p:sp>
      <p:sp>
        <p:nvSpPr>
          <p:cNvPr id="4" name="Footer Placeholder 3">
            <a:extLst>
              <a:ext uri="{FF2B5EF4-FFF2-40B4-BE49-F238E27FC236}">
                <a16:creationId xmlns:a16="http://schemas.microsoft.com/office/drawing/2014/main" id="{658B7822-495A-61E1-26C9-78D8F449C2C8}"/>
              </a:ext>
            </a:extLst>
          </p:cNvPr>
          <p:cNvSpPr>
            <a:spLocks noGrp="1"/>
          </p:cNvSpPr>
          <p:nvPr>
            <p:ph type="ftr" sz="quarter" idx="11"/>
          </p:nvPr>
        </p:nvSpPr>
        <p:spPr/>
        <p:txBody>
          <a:bodyPr/>
          <a:lstStyle/>
          <a:p>
            <a:r>
              <a:rPr lang="en-US"/>
              <a:t>Dr. Maddineshat</a:t>
            </a:r>
            <a:endParaRPr lang="fa-IR"/>
          </a:p>
        </p:txBody>
      </p:sp>
    </p:spTree>
    <p:extLst>
      <p:ext uri="{BB962C8B-B14F-4D97-AF65-F5344CB8AC3E}">
        <p14:creationId xmlns:p14="http://schemas.microsoft.com/office/powerpoint/2010/main" val="3152323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24C06-2A9E-C9F6-3986-A1360289014C}"/>
              </a:ext>
            </a:extLst>
          </p:cNvPr>
          <p:cNvSpPr>
            <a:spLocks noGrp="1"/>
          </p:cNvSpPr>
          <p:nvPr>
            <p:ph type="title"/>
          </p:nvPr>
        </p:nvSpPr>
        <p:spPr/>
        <p:txBody>
          <a:bodyPr/>
          <a:lstStyle/>
          <a:p>
            <a:r>
              <a:rPr lang="fa-IR" dirty="0">
                <a:cs typeface="B Titr" panose="00000700000000000000" pitchFamily="2" charset="-78"/>
              </a:rPr>
              <a:t>سناریو کارگاه آموزشی:</a:t>
            </a:r>
            <a:endParaRPr lang="fa-IR" dirty="0"/>
          </a:p>
        </p:txBody>
      </p:sp>
      <p:sp>
        <p:nvSpPr>
          <p:cNvPr id="3" name="Content Placeholder 2">
            <a:extLst>
              <a:ext uri="{FF2B5EF4-FFF2-40B4-BE49-F238E27FC236}">
                <a16:creationId xmlns:a16="http://schemas.microsoft.com/office/drawing/2014/main" id="{C00168F5-BB07-6AC7-F860-039C1681E9B3}"/>
              </a:ext>
            </a:extLst>
          </p:cNvPr>
          <p:cNvSpPr>
            <a:spLocks noGrp="1"/>
          </p:cNvSpPr>
          <p:nvPr>
            <p:ph idx="1"/>
          </p:nvPr>
        </p:nvSpPr>
        <p:spPr/>
        <p:txBody>
          <a:bodyPr/>
          <a:lstStyle/>
          <a:p>
            <a:pPr algn="just"/>
            <a:r>
              <a:rPr lang="fa-IR" dirty="0">
                <a:cs typeface="B Nazanin" panose="00000400000000000000" pitchFamily="2" charset="-78"/>
              </a:rPr>
              <a:t>شرح پروتکل سناریو</a:t>
            </a:r>
          </a:p>
          <a:p>
            <a:pPr algn="just"/>
            <a:r>
              <a:rPr lang="fa-IR" dirty="0">
                <a:cs typeface="B Nazanin" panose="00000400000000000000" pitchFamily="2" charset="-78"/>
              </a:rPr>
              <a:t>بیمار مرد ۵۵ ساله با سابقه بیماری قلبی، با شکایت از تنگی نفس و اضطراب شدید وارد اورژانس می‌شود.</a:t>
            </a:r>
          </a:p>
          <a:p>
            <a:pPr algn="just"/>
            <a:r>
              <a:rPr lang="fa-IR" dirty="0">
                <a:cs typeface="B Nazanin" panose="00000400000000000000" pitchFamily="2" charset="-78"/>
              </a:rPr>
              <a:t>پزشک باید با ایجاد ارتباط مؤثر، اضطراب بیمار را کاهش دهد، اطلاعات لازم درباره وضعیت جسمانی او بدهد، و اقداماتی فوری برای تثبیت وضعیت انجام دهد.</a:t>
            </a:r>
          </a:p>
          <a:p>
            <a:endParaRPr lang="fa-IR" dirty="0"/>
          </a:p>
        </p:txBody>
      </p:sp>
      <p:sp>
        <p:nvSpPr>
          <p:cNvPr id="4" name="Footer Placeholder 3">
            <a:extLst>
              <a:ext uri="{FF2B5EF4-FFF2-40B4-BE49-F238E27FC236}">
                <a16:creationId xmlns:a16="http://schemas.microsoft.com/office/drawing/2014/main" id="{4EE4BA8F-B368-2BFA-0E2A-C7B63C4C4231}"/>
              </a:ext>
            </a:extLst>
          </p:cNvPr>
          <p:cNvSpPr>
            <a:spLocks noGrp="1"/>
          </p:cNvSpPr>
          <p:nvPr>
            <p:ph type="ftr" sz="quarter" idx="11"/>
          </p:nvPr>
        </p:nvSpPr>
        <p:spPr/>
        <p:txBody>
          <a:bodyPr/>
          <a:lstStyle/>
          <a:p>
            <a:r>
              <a:rPr lang="en-US"/>
              <a:t>Dr. Maddineshat</a:t>
            </a:r>
            <a:endParaRPr lang="fa-IR"/>
          </a:p>
        </p:txBody>
      </p:sp>
    </p:spTree>
    <p:extLst>
      <p:ext uri="{BB962C8B-B14F-4D97-AF65-F5344CB8AC3E}">
        <p14:creationId xmlns:p14="http://schemas.microsoft.com/office/powerpoint/2010/main" val="3962790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FE483-50E4-A9C5-EEBB-4F2C931A9706}"/>
              </a:ext>
            </a:extLst>
          </p:cNvPr>
          <p:cNvSpPr>
            <a:spLocks noGrp="1"/>
          </p:cNvSpPr>
          <p:nvPr>
            <p:ph type="title"/>
          </p:nvPr>
        </p:nvSpPr>
        <p:spPr/>
        <p:txBody>
          <a:bodyPr/>
          <a:lstStyle/>
          <a:p>
            <a:r>
              <a:rPr lang="fa-IR" dirty="0">
                <a:cs typeface="B Titr" panose="00000700000000000000" pitchFamily="2" charset="-78"/>
              </a:rPr>
              <a:t>سناریو کارگاه آموزشی:</a:t>
            </a:r>
            <a:endParaRPr lang="fa-IR" dirty="0"/>
          </a:p>
        </p:txBody>
      </p:sp>
      <p:sp>
        <p:nvSpPr>
          <p:cNvPr id="3" name="Content Placeholder 2">
            <a:extLst>
              <a:ext uri="{FF2B5EF4-FFF2-40B4-BE49-F238E27FC236}">
                <a16:creationId xmlns:a16="http://schemas.microsoft.com/office/drawing/2014/main" id="{74CEA7F0-2375-6331-4AAF-F469AF1ECE23}"/>
              </a:ext>
            </a:extLst>
          </p:cNvPr>
          <p:cNvSpPr>
            <a:spLocks noGrp="1"/>
          </p:cNvSpPr>
          <p:nvPr>
            <p:ph idx="1"/>
          </p:nvPr>
        </p:nvSpPr>
        <p:spPr/>
        <p:txBody>
          <a:bodyPr/>
          <a:lstStyle/>
          <a:p>
            <a:pPr algn="just"/>
            <a:r>
              <a:rPr lang="fa-IR" sz="3600" dirty="0">
                <a:cs typeface="B Nazanin" panose="00000400000000000000" pitchFamily="2" charset="-78"/>
              </a:rPr>
              <a:t>دیالوگ نمونه:</a:t>
            </a:r>
          </a:p>
          <a:p>
            <a:pPr algn="just"/>
            <a:r>
              <a:rPr lang="fa-IR" sz="3600" dirty="0">
                <a:cs typeface="B Nazanin" panose="00000400000000000000" pitchFamily="2" charset="-78"/>
              </a:rPr>
              <a:t>پزشک: "شما در حال حاضر احساس چه چیزی می‌کنید؟ چه نگرانی‌هایی دارید؟"</a:t>
            </a:r>
          </a:p>
          <a:p>
            <a:pPr algn="just"/>
            <a:r>
              <a:rPr lang="fa-IR" sz="3600" dirty="0">
                <a:cs typeface="B Nazanin" panose="00000400000000000000" pitchFamily="2" charset="-78"/>
              </a:rPr>
              <a:t>بیمار: "نمیدانم، احساس ترس می‌کنم که وضعیت‌ام بدتر شود."</a:t>
            </a:r>
          </a:p>
          <a:p>
            <a:pPr algn="just"/>
            <a:r>
              <a:rPr lang="fa-IR" sz="3600" dirty="0">
                <a:cs typeface="B Nazanin" panose="00000400000000000000" pitchFamily="2" charset="-78"/>
              </a:rPr>
              <a:t>پزشک: "این احساس طبیعی است، ولی من در کنار شما هستم و با هم وضعیت را کنترل می‌کنیم. ما اقدامات لازم را انجام خواهیم داد تا احساس آرامش کنید.</a:t>
            </a:r>
          </a:p>
          <a:p>
            <a:endParaRPr lang="fa-IR" dirty="0"/>
          </a:p>
        </p:txBody>
      </p:sp>
      <p:sp>
        <p:nvSpPr>
          <p:cNvPr id="4" name="Footer Placeholder 3">
            <a:extLst>
              <a:ext uri="{FF2B5EF4-FFF2-40B4-BE49-F238E27FC236}">
                <a16:creationId xmlns:a16="http://schemas.microsoft.com/office/drawing/2014/main" id="{EB8CD1CF-A310-AAA2-C9AE-C7127747AE90}"/>
              </a:ext>
            </a:extLst>
          </p:cNvPr>
          <p:cNvSpPr>
            <a:spLocks noGrp="1"/>
          </p:cNvSpPr>
          <p:nvPr>
            <p:ph type="ftr" sz="quarter" idx="11"/>
          </p:nvPr>
        </p:nvSpPr>
        <p:spPr/>
        <p:txBody>
          <a:bodyPr/>
          <a:lstStyle/>
          <a:p>
            <a:r>
              <a:rPr lang="en-US"/>
              <a:t>Dr. Maddineshat</a:t>
            </a:r>
            <a:endParaRPr lang="fa-IR"/>
          </a:p>
        </p:txBody>
      </p:sp>
    </p:spTree>
    <p:extLst>
      <p:ext uri="{BB962C8B-B14F-4D97-AF65-F5344CB8AC3E}">
        <p14:creationId xmlns:p14="http://schemas.microsoft.com/office/powerpoint/2010/main" val="2336078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E6ECA-9C55-A46B-1404-153066B068BC}"/>
              </a:ext>
            </a:extLst>
          </p:cNvPr>
          <p:cNvSpPr>
            <a:spLocks noGrp="1"/>
          </p:cNvSpPr>
          <p:nvPr>
            <p:ph type="title"/>
          </p:nvPr>
        </p:nvSpPr>
        <p:spPr/>
        <p:txBody>
          <a:bodyPr/>
          <a:lstStyle/>
          <a:p>
            <a:r>
              <a:rPr lang="fa-IR" dirty="0">
                <a:cs typeface="B Titr" panose="00000700000000000000" pitchFamily="2" charset="-78"/>
              </a:rPr>
              <a:t>سناریو کارگاه آموزشی</a:t>
            </a:r>
            <a:endParaRPr lang="fa-IR" dirty="0"/>
          </a:p>
        </p:txBody>
      </p:sp>
      <p:sp>
        <p:nvSpPr>
          <p:cNvPr id="3" name="Content Placeholder 2">
            <a:extLst>
              <a:ext uri="{FF2B5EF4-FFF2-40B4-BE49-F238E27FC236}">
                <a16:creationId xmlns:a16="http://schemas.microsoft.com/office/drawing/2014/main" id="{2EDC60B6-A16A-F96C-71BC-52F10E21A4DC}"/>
              </a:ext>
            </a:extLst>
          </p:cNvPr>
          <p:cNvSpPr>
            <a:spLocks noGrp="1"/>
          </p:cNvSpPr>
          <p:nvPr>
            <p:ph idx="1"/>
          </p:nvPr>
        </p:nvSpPr>
        <p:spPr/>
        <p:txBody>
          <a:bodyPr/>
          <a:lstStyle/>
          <a:p>
            <a:pPr marL="0" indent="0">
              <a:buNone/>
            </a:pPr>
            <a:r>
              <a:rPr lang="fa-IR" dirty="0">
                <a:cs typeface="B Nazanin" panose="00000400000000000000" pitchFamily="2" charset="-78"/>
              </a:rPr>
              <a:t>روند ایفای نقش</a:t>
            </a:r>
          </a:p>
          <a:p>
            <a:r>
              <a:rPr lang="fa-IR" b="1" dirty="0">
                <a:cs typeface="B Nazanin" panose="00000400000000000000" pitchFamily="2" charset="-78"/>
              </a:rPr>
              <a:t>شروع جلسه (۵ دقیقه): </a:t>
            </a:r>
            <a:r>
              <a:rPr lang="fa-IR" dirty="0">
                <a:cs typeface="B Nazanin" panose="00000400000000000000" pitchFamily="2" charset="-78"/>
              </a:rPr>
              <a:t>مدرس به معرفی سناریو و اهداف یادگیری می‌پردازد.</a:t>
            </a:r>
          </a:p>
          <a:p>
            <a:r>
              <a:rPr lang="fa-IR" dirty="0">
                <a:cs typeface="B Nazanin" panose="00000400000000000000" pitchFamily="2" charset="-78"/>
              </a:rPr>
              <a:t>اجرای ایفای نقش (۱۰ دقیقه): دانشجویان نقش خود را طبق وظایف تخصصی اجرا می‌کنند.</a:t>
            </a:r>
          </a:p>
          <a:p>
            <a:r>
              <a:rPr lang="fa-IR" dirty="0">
                <a:cs typeface="B Nazanin" panose="00000400000000000000" pitchFamily="2" charset="-78"/>
              </a:rPr>
              <a:t>بحث و بازخورد (۱۵ دقیقه): بررسی عملکرد ارتباطی</a:t>
            </a:r>
          </a:p>
          <a:p>
            <a:endParaRPr lang="fa-IR" dirty="0">
              <a:cs typeface="B Nazanin" panose="00000400000000000000" pitchFamily="2" charset="-78"/>
            </a:endParaRPr>
          </a:p>
          <a:p>
            <a:endParaRPr lang="fa-IR" dirty="0"/>
          </a:p>
        </p:txBody>
      </p:sp>
      <p:sp>
        <p:nvSpPr>
          <p:cNvPr id="4" name="Footer Placeholder 3">
            <a:extLst>
              <a:ext uri="{FF2B5EF4-FFF2-40B4-BE49-F238E27FC236}">
                <a16:creationId xmlns:a16="http://schemas.microsoft.com/office/drawing/2014/main" id="{3939782A-E7D5-8FFF-1908-1D82199C480C}"/>
              </a:ext>
            </a:extLst>
          </p:cNvPr>
          <p:cNvSpPr>
            <a:spLocks noGrp="1"/>
          </p:cNvSpPr>
          <p:nvPr>
            <p:ph type="ftr" sz="quarter" idx="11"/>
          </p:nvPr>
        </p:nvSpPr>
        <p:spPr/>
        <p:txBody>
          <a:bodyPr/>
          <a:lstStyle/>
          <a:p>
            <a:r>
              <a:rPr lang="en-US"/>
              <a:t>Dr. Maddineshat</a:t>
            </a:r>
            <a:endParaRPr lang="fa-IR"/>
          </a:p>
        </p:txBody>
      </p:sp>
    </p:spTree>
    <p:extLst>
      <p:ext uri="{BB962C8B-B14F-4D97-AF65-F5344CB8AC3E}">
        <p14:creationId xmlns:p14="http://schemas.microsoft.com/office/powerpoint/2010/main" val="2831901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FC396-ABF2-0FF0-9AF1-5A17DDF51416}"/>
              </a:ext>
            </a:extLst>
          </p:cNvPr>
          <p:cNvSpPr>
            <a:spLocks noGrp="1"/>
          </p:cNvSpPr>
          <p:nvPr>
            <p:ph type="title"/>
          </p:nvPr>
        </p:nvSpPr>
        <p:spPr/>
        <p:txBody>
          <a:bodyPr/>
          <a:lstStyle/>
          <a:p>
            <a:r>
              <a:rPr lang="fa-IR" dirty="0">
                <a:cs typeface="B Titr" panose="00000700000000000000" pitchFamily="2" charset="-78"/>
              </a:rPr>
              <a:t>سناریو کارگاه آموزشی:</a:t>
            </a:r>
            <a:endParaRPr lang="fa-IR" dirty="0"/>
          </a:p>
        </p:txBody>
      </p:sp>
      <p:sp>
        <p:nvSpPr>
          <p:cNvPr id="3" name="Content Placeholder 2">
            <a:extLst>
              <a:ext uri="{FF2B5EF4-FFF2-40B4-BE49-F238E27FC236}">
                <a16:creationId xmlns:a16="http://schemas.microsoft.com/office/drawing/2014/main" id="{02D3A5BA-B999-B6DA-AA24-9022B426A9B7}"/>
              </a:ext>
            </a:extLst>
          </p:cNvPr>
          <p:cNvSpPr>
            <a:spLocks noGrp="1"/>
          </p:cNvSpPr>
          <p:nvPr>
            <p:ph idx="1"/>
          </p:nvPr>
        </p:nvSpPr>
        <p:spPr>
          <a:xfrm>
            <a:off x="609600" y="1600201"/>
            <a:ext cx="10972800" cy="4983161"/>
          </a:xfrm>
        </p:spPr>
        <p:txBody>
          <a:bodyPr/>
          <a:lstStyle/>
          <a:p>
            <a:pPr algn="just"/>
            <a:r>
              <a:rPr lang="fa-IR" sz="2800" b="1" dirty="0">
                <a:cs typeface="B Nazanin" panose="00000400000000000000" pitchFamily="2" charset="-78"/>
              </a:rPr>
              <a:t>روند آموزشی</a:t>
            </a:r>
          </a:p>
          <a:p>
            <a:pPr marL="0" indent="0" algn="just">
              <a:buNone/>
            </a:pPr>
            <a:r>
              <a:rPr lang="fa-IR" sz="2800" dirty="0">
                <a:cs typeface="B Nazanin" panose="00000400000000000000" pitchFamily="2" charset="-78"/>
              </a:rPr>
              <a:t>1. آغاز: مدرس سناریو و اهداف جلسه را شرح می‌دهد.</a:t>
            </a:r>
          </a:p>
          <a:p>
            <a:pPr marL="0" indent="0" algn="just">
              <a:buNone/>
            </a:pPr>
            <a:r>
              <a:rPr lang="fa-IR" sz="2800" dirty="0">
                <a:cs typeface="B Nazanin" panose="00000400000000000000" pitchFamily="2" charset="-78"/>
              </a:rPr>
              <a:t>2. اجرا: دانشجو نقش خود را در محیطی شبیه‌سازی‌شده بازی می‌کند.</a:t>
            </a:r>
          </a:p>
          <a:p>
            <a:pPr marL="0" indent="0" algn="just">
              <a:buNone/>
            </a:pPr>
            <a:r>
              <a:rPr lang="fa-IR" sz="2800" dirty="0">
                <a:cs typeface="B Nazanin" panose="00000400000000000000" pitchFamily="2" charset="-78"/>
              </a:rPr>
              <a:t>3. بازخورد و بحث: پس از اجرای نقش‌ها، روی مهارت‌های ارتباطی، همدلی و استراتژی‌های کاهش اضطراب تمرکز می‌شود.</a:t>
            </a:r>
          </a:p>
          <a:p>
            <a:pPr marL="0" indent="0" algn="just">
              <a:buNone/>
            </a:pPr>
            <a:r>
              <a:rPr lang="fa-IR" sz="2800" dirty="0">
                <a:cs typeface="B Nazanin" panose="00000400000000000000" pitchFamily="2" charset="-78"/>
              </a:rPr>
              <a:t>4. خلاصه‌سازی: نکات کلیدی و راهکارهای عملی برای مدیریت اضطراب در محیط بالینی بیان می‌شود.</a:t>
            </a:r>
          </a:p>
          <a:p>
            <a:endParaRPr lang="fa-IR" dirty="0"/>
          </a:p>
        </p:txBody>
      </p:sp>
      <p:sp>
        <p:nvSpPr>
          <p:cNvPr id="4" name="Footer Placeholder 3">
            <a:extLst>
              <a:ext uri="{FF2B5EF4-FFF2-40B4-BE49-F238E27FC236}">
                <a16:creationId xmlns:a16="http://schemas.microsoft.com/office/drawing/2014/main" id="{E0982356-D7AD-D1D4-A7BD-968D0B74D037}"/>
              </a:ext>
            </a:extLst>
          </p:cNvPr>
          <p:cNvSpPr>
            <a:spLocks noGrp="1"/>
          </p:cNvSpPr>
          <p:nvPr>
            <p:ph type="ftr" sz="quarter" idx="11"/>
          </p:nvPr>
        </p:nvSpPr>
        <p:spPr/>
        <p:txBody>
          <a:bodyPr/>
          <a:lstStyle/>
          <a:p>
            <a:r>
              <a:rPr lang="en-US"/>
              <a:t>Dr. Maddineshat</a:t>
            </a:r>
            <a:endParaRPr lang="fa-IR"/>
          </a:p>
        </p:txBody>
      </p:sp>
    </p:spTree>
    <p:extLst>
      <p:ext uri="{BB962C8B-B14F-4D97-AF65-F5344CB8AC3E}">
        <p14:creationId xmlns:p14="http://schemas.microsoft.com/office/powerpoint/2010/main" val="345177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16ACA-68AF-24D7-7583-A8B669383496}"/>
              </a:ext>
            </a:extLst>
          </p:cNvPr>
          <p:cNvSpPr>
            <a:spLocks noGrp="1"/>
          </p:cNvSpPr>
          <p:nvPr>
            <p:ph type="title"/>
          </p:nvPr>
        </p:nvSpPr>
        <p:spPr>
          <a:xfrm>
            <a:off x="609600" y="274638"/>
            <a:ext cx="10972800" cy="772927"/>
          </a:xfrm>
        </p:spPr>
        <p:txBody>
          <a:bodyPr>
            <a:normAutofit fontScale="90000"/>
          </a:bodyPr>
          <a:lstStyle/>
          <a:p>
            <a:r>
              <a:rPr lang="ar-SA" b="1" dirty="0">
                <a:cs typeface="B Nazanin" panose="00000400000000000000" pitchFamily="2" charset="-78"/>
              </a:rPr>
              <a:t>چک</a:t>
            </a:r>
            <a:r>
              <a:rPr lang="en-US" b="1" dirty="0">
                <a:cs typeface="B Nazanin" panose="00000400000000000000" pitchFamily="2" charset="-78"/>
              </a:rPr>
              <a:t>‌</a:t>
            </a:r>
            <a:r>
              <a:rPr lang="ar-SA" b="1" dirty="0">
                <a:cs typeface="B Nazanin" panose="00000400000000000000" pitchFamily="2" charset="-78"/>
              </a:rPr>
              <a:t>لیست جامع ایفای نقش</a:t>
            </a:r>
            <a:r>
              <a:rPr lang="en-US" b="1" dirty="0">
                <a:cs typeface="B Nazanin" panose="00000400000000000000" pitchFamily="2" charset="-78"/>
              </a:rPr>
              <a:t> (Role-Playing Checklist)</a:t>
            </a:r>
            <a:endParaRPr lang="fa-IR" dirty="0">
              <a:cs typeface="B Nazanin" panose="00000400000000000000" pitchFamily="2" charset="-78"/>
            </a:endParaRPr>
          </a:p>
        </p:txBody>
      </p:sp>
      <p:sp>
        <p:nvSpPr>
          <p:cNvPr id="4" name="Footer Placeholder 3">
            <a:extLst>
              <a:ext uri="{FF2B5EF4-FFF2-40B4-BE49-F238E27FC236}">
                <a16:creationId xmlns:a16="http://schemas.microsoft.com/office/drawing/2014/main" id="{F7A746F6-4004-1722-8C1F-C243CC986F7B}"/>
              </a:ext>
            </a:extLst>
          </p:cNvPr>
          <p:cNvSpPr>
            <a:spLocks noGrp="1"/>
          </p:cNvSpPr>
          <p:nvPr>
            <p:ph type="ftr" sz="quarter" idx="11"/>
          </p:nvPr>
        </p:nvSpPr>
        <p:spPr/>
        <p:txBody>
          <a:bodyPr/>
          <a:lstStyle/>
          <a:p>
            <a:r>
              <a:rPr lang="en-US"/>
              <a:t>Dr. Maddineshat</a:t>
            </a:r>
            <a:endParaRPr lang="fa-IR"/>
          </a:p>
        </p:txBody>
      </p:sp>
      <p:graphicFrame>
        <p:nvGraphicFramePr>
          <p:cNvPr id="3" name="Content Placeholder 2">
            <a:extLst>
              <a:ext uri="{FF2B5EF4-FFF2-40B4-BE49-F238E27FC236}">
                <a16:creationId xmlns:a16="http://schemas.microsoft.com/office/drawing/2014/main" id="{B94E53FD-74B4-2EBD-111C-9826A7E72CC8}"/>
              </a:ext>
            </a:extLst>
          </p:cNvPr>
          <p:cNvGraphicFramePr>
            <a:graphicFrameLocks noGrp="1"/>
          </p:cNvGraphicFramePr>
          <p:nvPr>
            <p:ph idx="1"/>
            <p:extLst>
              <p:ext uri="{D42A27DB-BD31-4B8C-83A1-F6EECF244321}">
                <p14:modId xmlns:p14="http://schemas.microsoft.com/office/powerpoint/2010/main" val="728623678"/>
              </p:ext>
            </p:extLst>
          </p:nvPr>
        </p:nvGraphicFramePr>
        <p:xfrm>
          <a:off x="2052622" y="1696345"/>
          <a:ext cx="8086755" cy="4325366"/>
        </p:xfrm>
        <a:graphic>
          <a:graphicData uri="http://schemas.openxmlformats.org/drawingml/2006/table">
            <a:tbl>
              <a:tblPr firstRow="1" firstCol="1" bandRow="1">
                <a:tableStyleId>{616DA210-FB5B-4158-B5E0-FEB733F419BA}</a:tableStyleId>
              </a:tblPr>
              <a:tblGrid>
                <a:gridCol w="743844">
                  <a:extLst>
                    <a:ext uri="{9D8B030D-6E8A-4147-A177-3AD203B41FA5}">
                      <a16:colId xmlns:a16="http://schemas.microsoft.com/office/drawing/2014/main" val="1911374992"/>
                    </a:ext>
                  </a:extLst>
                </a:gridCol>
                <a:gridCol w="4563122">
                  <a:extLst>
                    <a:ext uri="{9D8B030D-6E8A-4147-A177-3AD203B41FA5}">
                      <a16:colId xmlns:a16="http://schemas.microsoft.com/office/drawing/2014/main" val="728113423"/>
                    </a:ext>
                  </a:extLst>
                </a:gridCol>
                <a:gridCol w="1954459">
                  <a:extLst>
                    <a:ext uri="{9D8B030D-6E8A-4147-A177-3AD203B41FA5}">
                      <a16:colId xmlns:a16="http://schemas.microsoft.com/office/drawing/2014/main" val="1931810192"/>
                    </a:ext>
                  </a:extLst>
                </a:gridCol>
                <a:gridCol w="825330">
                  <a:extLst>
                    <a:ext uri="{9D8B030D-6E8A-4147-A177-3AD203B41FA5}">
                      <a16:colId xmlns:a16="http://schemas.microsoft.com/office/drawing/2014/main" val="1898108035"/>
                    </a:ext>
                  </a:extLst>
                </a:gridCol>
              </a:tblGrid>
              <a:tr h="160020">
                <a:tc>
                  <a:txBody>
                    <a:bodyPr/>
                    <a:lstStyle/>
                    <a:p>
                      <a:pPr algn="ctr" rtl="1">
                        <a:lnSpc>
                          <a:spcPct val="115000"/>
                        </a:lnSpc>
                        <a:spcAft>
                          <a:spcPts val="1000"/>
                        </a:spcAft>
                        <a:buNone/>
                      </a:pPr>
                      <a:r>
                        <a:rPr lang="ar-SA" sz="1600" b="1" dirty="0">
                          <a:effectLst/>
                          <a:cs typeface="B Nazanin" panose="00000400000000000000" pitchFamily="2" charset="-78"/>
                        </a:rPr>
                        <a:t>ارزیابی</a:t>
                      </a:r>
                      <a:endParaRPr lang="en-US" sz="1600" b="1" dirty="0">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ctr" rtl="1">
                        <a:lnSpc>
                          <a:spcPct val="115000"/>
                        </a:lnSpc>
                        <a:spcAft>
                          <a:spcPts val="1000"/>
                        </a:spcAft>
                        <a:buNone/>
                      </a:pPr>
                      <a:r>
                        <a:rPr lang="ar-SA" sz="1600" b="1" dirty="0">
                          <a:effectLst/>
                          <a:cs typeface="B Nazanin" panose="00000400000000000000" pitchFamily="2" charset="-78"/>
                        </a:rPr>
                        <a:t>توضیحات</a:t>
                      </a:r>
                      <a:endParaRPr lang="en-US" sz="1600" b="1" dirty="0">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ctr" rtl="1">
                        <a:lnSpc>
                          <a:spcPct val="115000"/>
                        </a:lnSpc>
                        <a:spcAft>
                          <a:spcPts val="1000"/>
                        </a:spcAft>
                        <a:buNone/>
                      </a:pPr>
                      <a:r>
                        <a:rPr lang="ar-SA" sz="1600" b="1" dirty="0">
                          <a:effectLst/>
                          <a:cs typeface="B Nazanin" panose="00000400000000000000" pitchFamily="2" charset="-78"/>
                        </a:rPr>
                        <a:t>گویه ها</a:t>
                      </a:r>
                      <a:endParaRPr lang="en-US" sz="1600" b="1" dirty="0">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ctr" rtl="1">
                        <a:lnSpc>
                          <a:spcPct val="115000"/>
                        </a:lnSpc>
                        <a:spcAft>
                          <a:spcPts val="1000"/>
                        </a:spcAft>
                        <a:buNone/>
                      </a:pPr>
                      <a:r>
                        <a:rPr lang="ar-SA" sz="1600" b="1" dirty="0">
                          <a:effectLst/>
                          <a:cs typeface="B Nazanin" panose="00000400000000000000" pitchFamily="2" charset="-78"/>
                        </a:rPr>
                        <a:t>ردیف</a:t>
                      </a:r>
                      <a:endParaRPr lang="en-US" sz="1600" b="1" dirty="0">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extLst>
                  <a:ext uri="{0D108BD9-81ED-4DB2-BD59-A6C34878D82A}">
                    <a16:rowId xmlns:a16="http://schemas.microsoft.com/office/drawing/2014/main" val="3420049016"/>
                  </a:ext>
                </a:extLst>
              </a:tr>
              <a:tr h="600075">
                <a:tc>
                  <a:txBody>
                    <a:bodyPr/>
                    <a:lstStyle/>
                    <a:p>
                      <a:pPr algn="ctr" rtl="1">
                        <a:lnSpc>
                          <a:spcPct val="115000"/>
                        </a:lnSpc>
                        <a:spcAft>
                          <a:spcPts val="1000"/>
                        </a:spcAft>
                        <a:buNone/>
                      </a:pPr>
                      <a:r>
                        <a:rPr lang="en-US" sz="1400" b="1" dirty="0">
                          <a:effectLst/>
                          <a:cs typeface="B Nazanin" panose="00000400000000000000" pitchFamily="2" charset="-78"/>
                        </a:rPr>
                        <a:t>☐</a:t>
                      </a:r>
                      <a:endParaRPr lang="en-US" sz="1400" b="1" dirty="0">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just" rtl="1">
                        <a:lnSpc>
                          <a:spcPct val="115000"/>
                        </a:lnSpc>
                        <a:spcAft>
                          <a:spcPts val="1000"/>
                        </a:spcAft>
                        <a:buNone/>
                      </a:pPr>
                      <a:r>
                        <a:rPr lang="ar-SA" sz="1400" b="1" dirty="0">
                          <a:effectLst/>
                          <a:cs typeface="B Nazanin" panose="00000400000000000000" pitchFamily="2" charset="-78"/>
                        </a:rPr>
                        <a:t>هدف از این تمرین چیست؟ (مثال: بهبود فن بیان، مدیریت اعتراض، تمرین مصاحبه)</a:t>
                      </a:r>
                      <a:endParaRPr lang="en-US" sz="1400" b="1" dirty="0">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just" rtl="1">
                        <a:lnSpc>
                          <a:spcPct val="115000"/>
                        </a:lnSpc>
                        <a:spcAft>
                          <a:spcPts val="1000"/>
                        </a:spcAft>
                        <a:buNone/>
                      </a:pPr>
                      <a:r>
                        <a:rPr lang="ar-SA" sz="1400" b="1" dirty="0">
                          <a:effectLst/>
                          <a:cs typeface="B Nazanin" panose="00000400000000000000" pitchFamily="2" charset="-78"/>
                        </a:rPr>
                        <a:t>تعی</a:t>
                      </a:r>
                      <a:r>
                        <a:rPr lang="fa-IR" sz="1400" b="1" dirty="0">
                          <a:effectLst/>
                          <a:cs typeface="B Nazanin" panose="00000400000000000000" pitchFamily="2" charset="-78"/>
                        </a:rPr>
                        <a:t>ی</a:t>
                      </a:r>
                      <a:r>
                        <a:rPr lang="ar-SA" sz="1400" b="1" dirty="0">
                          <a:effectLst/>
                          <a:cs typeface="B Nazanin" panose="00000400000000000000" pitchFamily="2" charset="-78"/>
                        </a:rPr>
                        <a:t>ن هدف اصلی</a:t>
                      </a:r>
                      <a:endParaRPr lang="en-US" sz="1400" b="1" dirty="0">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r" rtl="1">
                        <a:lnSpc>
                          <a:spcPct val="115000"/>
                        </a:lnSpc>
                        <a:spcAft>
                          <a:spcPts val="1000"/>
                        </a:spcAft>
                        <a:buNone/>
                        <a:tabLst>
                          <a:tab pos="1250315" algn="r"/>
                        </a:tabLst>
                      </a:pPr>
                      <a:r>
                        <a:rPr lang="ar-SA" sz="1400">
                          <a:effectLst/>
                          <a:cs typeface="B Nazanin" panose="00000400000000000000" pitchFamily="2" charset="-78"/>
                        </a:rPr>
                        <a:t>1</a:t>
                      </a:r>
                      <a:endParaRPr lang="en-US" sz="1400">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extLst>
                  <a:ext uri="{0D108BD9-81ED-4DB2-BD59-A6C34878D82A}">
                    <a16:rowId xmlns:a16="http://schemas.microsoft.com/office/drawing/2014/main" val="1276591321"/>
                  </a:ext>
                </a:extLst>
              </a:tr>
              <a:tr h="491490">
                <a:tc>
                  <a:txBody>
                    <a:bodyPr/>
                    <a:lstStyle/>
                    <a:p>
                      <a:pPr algn="ctr" rtl="1">
                        <a:lnSpc>
                          <a:spcPct val="115000"/>
                        </a:lnSpc>
                        <a:spcAft>
                          <a:spcPts val="1000"/>
                        </a:spcAft>
                        <a:buNone/>
                      </a:pPr>
                      <a:r>
                        <a:rPr lang="en-US" sz="1400" b="1">
                          <a:effectLst/>
                          <a:cs typeface="B Nazanin" panose="00000400000000000000" pitchFamily="2" charset="-78"/>
                        </a:rPr>
                        <a:t>☐</a:t>
                      </a:r>
                      <a:endParaRPr lang="en-US" sz="1400" b="1">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just" rtl="1">
                        <a:lnSpc>
                          <a:spcPct val="115000"/>
                        </a:lnSpc>
                        <a:spcAft>
                          <a:spcPts val="1000"/>
                        </a:spcAft>
                        <a:buNone/>
                      </a:pPr>
                      <a:r>
                        <a:rPr lang="ar-SA" sz="1400" b="1" dirty="0">
                          <a:effectLst/>
                          <a:cs typeface="B Nazanin" panose="00000400000000000000" pitchFamily="2" charset="-78"/>
                        </a:rPr>
                        <a:t>موقعیت، موضوع اصلی و مشکل به طور دقیق و مکتوب تعریف شده باشد.</a:t>
                      </a:r>
                      <a:endParaRPr lang="en-US" sz="1400" b="1" dirty="0">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just" rtl="1">
                        <a:lnSpc>
                          <a:spcPct val="115000"/>
                        </a:lnSpc>
                        <a:spcAft>
                          <a:spcPts val="1000"/>
                        </a:spcAft>
                        <a:buNone/>
                      </a:pPr>
                      <a:r>
                        <a:rPr lang="ar-SA" sz="1400" b="1" dirty="0">
                          <a:effectLst/>
                          <a:cs typeface="B Nazanin" panose="00000400000000000000" pitchFamily="2" charset="-78"/>
                        </a:rPr>
                        <a:t>تعریف واضح سناریو</a:t>
                      </a:r>
                      <a:endParaRPr lang="en-US" sz="1400" b="1" dirty="0">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r" rtl="1">
                        <a:lnSpc>
                          <a:spcPct val="115000"/>
                        </a:lnSpc>
                        <a:spcAft>
                          <a:spcPts val="1000"/>
                        </a:spcAft>
                        <a:buNone/>
                      </a:pPr>
                      <a:r>
                        <a:rPr lang="ar-SA" sz="1400" dirty="0">
                          <a:effectLst/>
                          <a:cs typeface="B Nazanin" panose="00000400000000000000" pitchFamily="2" charset="-78"/>
                        </a:rPr>
                        <a:t>2</a:t>
                      </a:r>
                      <a:endParaRPr lang="en-US" sz="1400" dirty="0">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extLst>
                  <a:ext uri="{0D108BD9-81ED-4DB2-BD59-A6C34878D82A}">
                    <a16:rowId xmlns:a16="http://schemas.microsoft.com/office/drawing/2014/main" val="900570629"/>
                  </a:ext>
                </a:extLst>
              </a:tr>
              <a:tr h="496570">
                <a:tc>
                  <a:txBody>
                    <a:bodyPr/>
                    <a:lstStyle/>
                    <a:p>
                      <a:pPr algn="ctr" rtl="1">
                        <a:lnSpc>
                          <a:spcPct val="115000"/>
                        </a:lnSpc>
                        <a:spcAft>
                          <a:spcPts val="1000"/>
                        </a:spcAft>
                        <a:buNone/>
                      </a:pPr>
                      <a:r>
                        <a:rPr lang="en-US" sz="1400" b="1" dirty="0">
                          <a:effectLst/>
                          <a:cs typeface="B Nazanin" panose="00000400000000000000" pitchFamily="2" charset="-78"/>
                        </a:rPr>
                        <a:t>☐</a:t>
                      </a:r>
                      <a:endParaRPr lang="en-US" sz="1400" b="1" dirty="0">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just" rtl="1">
                        <a:lnSpc>
                          <a:spcPct val="115000"/>
                        </a:lnSpc>
                        <a:spcAft>
                          <a:spcPts val="1000"/>
                        </a:spcAft>
                        <a:buNone/>
                      </a:pPr>
                      <a:r>
                        <a:rPr lang="ar-SA" sz="1400" b="1" dirty="0">
                          <a:effectLst/>
                          <a:cs typeface="B Nazanin" panose="00000400000000000000" pitchFamily="2" charset="-78"/>
                        </a:rPr>
                        <a:t>نقش هر فرد و پیش زمینه او مشخص باشد</a:t>
                      </a:r>
                      <a:endParaRPr lang="en-US" sz="1400" b="1" dirty="0">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just" rtl="1">
                        <a:lnSpc>
                          <a:spcPct val="115000"/>
                        </a:lnSpc>
                        <a:spcAft>
                          <a:spcPts val="1000"/>
                        </a:spcAft>
                        <a:buNone/>
                      </a:pPr>
                      <a:r>
                        <a:rPr lang="ar-SA" sz="1400" b="1" dirty="0">
                          <a:effectLst/>
                          <a:cs typeface="B Nazanin" panose="00000400000000000000" pitchFamily="2" charset="-78"/>
                        </a:rPr>
                        <a:t>تعیین نقش ها و شخصیت ها</a:t>
                      </a:r>
                      <a:endParaRPr lang="en-US" sz="1400" b="1" dirty="0">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r" rtl="1">
                        <a:lnSpc>
                          <a:spcPct val="115000"/>
                        </a:lnSpc>
                        <a:spcAft>
                          <a:spcPts val="1000"/>
                        </a:spcAft>
                        <a:buNone/>
                      </a:pPr>
                      <a:r>
                        <a:rPr lang="ar-SA" sz="1400" dirty="0">
                          <a:effectLst/>
                          <a:cs typeface="B Nazanin" panose="00000400000000000000" pitchFamily="2" charset="-78"/>
                        </a:rPr>
                        <a:t>3</a:t>
                      </a:r>
                      <a:endParaRPr lang="en-US" sz="1400" dirty="0">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extLst>
                  <a:ext uri="{0D108BD9-81ED-4DB2-BD59-A6C34878D82A}">
                    <a16:rowId xmlns:a16="http://schemas.microsoft.com/office/drawing/2014/main" val="3488659869"/>
                  </a:ext>
                </a:extLst>
              </a:tr>
              <a:tr h="485775">
                <a:tc>
                  <a:txBody>
                    <a:bodyPr/>
                    <a:lstStyle/>
                    <a:p>
                      <a:pPr algn="ctr" rtl="1">
                        <a:lnSpc>
                          <a:spcPct val="115000"/>
                        </a:lnSpc>
                        <a:spcAft>
                          <a:spcPts val="1000"/>
                        </a:spcAft>
                        <a:buNone/>
                      </a:pPr>
                      <a:r>
                        <a:rPr lang="en-US" sz="1400" b="1">
                          <a:effectLst/>
                          <a:cs typeface="B Nazanin" panose="00000400000000000000" pitchFamily="2" charset="-78"/>
                        </a:rPr>
                        <a:t>☐</a:t>
                      </a:r>
                      <a:endParaRPr lang="en-US" sz="1400" b="1">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just" rtl="1">
                        <a:lnSpc>
                          <a:spcPct val="115000"/>
                        </a:lnSpc>
                        <a:spcAft>
                          <a:spcPts val="1000"/>
                        </a:spcAft>
                        <a:buNone/>
                      </a:pPr>
                      <a:r>
                        <a:rPr lang="ar-SA" sz="1400" b="1" dirty="0">
                          <a:effectLst/>
                          <a:cs typeface="B Nazanin" panose="00000400000000000000" pitchFamily="2" charset="-78"/>
                        </a:rPr>
                        <a:t>هر بازیکن میداند چه مهارت خاصی را باید در خود تقویت کند.</a:t>
                      </a:r>
                      <a:endParaRPr lang="en-US" sz="1400" b="1" dirty="0">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just" rtl="1">
                        <a:lnSpc>
                          <a:spcPct val="115000"/>
                        </a:lnSpc>
                        <a:spcAft>
                          <a:spcPts val="1000"/>
                        </a:spcAft>
                        <a:buNone/>
                      </a:pPr>
                      <a:r>
                        <a:rPr lang="ar-SA" sz="1400" b="1" dirty="0">
                          <a:effectLst/>
                          <a:cs typeface="B Nazanin" panose="00000400000000000000" pitchFamily="2" charset="-78"/>
                        </a:rPr>
                        <a:t>تعیین اهداف یادگیری فردی</a:t>
                      </a:r>
                      <a:endParaRPr lang="en-US" sz="1400" b="1" dirty="0">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r" rtl="1">
                        <a:lnSpc>
                          <a:spcPct val="115000"/>
                        </a:lnSpc>
                        <a:spcAft>
                          <a:spcPts val="1000"/>
                        </a:spcAft>
                        <a:buNone/>
                      </a:pPr>
                      <a:r>
                        <a:rPr lang="ar-SA" sz="1400">
                          <a:effectLst/>
                          <a:cs typeface="B Nazanin" panose="00000400000000000000" pitchFamily="2" charset="-78"/>
                        </a:rPr>
                        <a:t>4</a:t>
                      </a:r>
                      <a:endParaRPr lang="en-US" sz="1400">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extLst>
                  <a:ext uri="{0D108BD9-81ED-4DB2-BD59-A6C34878D82A}">
                    <a16:rowId xmlns:a16="http://schemas.microsoft.com/office/drawing/2014/main" val="2426515199"/>
                  </a:ext>
                </a:extLst>
              </a:tr>
              <a:tr h="491490">
                <a:tc>
                  <a:txBody>
                    <a:bodyPr/>
                    <a:lstStyle/>
                    <a:p>
                      <a:pPr algn="ctr" rtl="1">
                        <a:lnSpc>
                          <a:spcPct val="115000"/>
                        </a:lnSpc>
                        <a:spcAft>
                          <a:spcPts val="1000"/>
                        </a:spcAft>
                        <a:buNone/>
                      </a:pPr>
                      <a:r>
                        <a:rPr lang="en-US" sz="1400" b="1">
                          <a:effectLst/>
                          <a:cs typeface="B Nazanin" panose="00000400000000000000" pitchFamily="2" charset="-78"/>
                        </a:rPr>
                        <a:t>☐</a:t>
                      </a:r>
                      <a:endParaRPr lang="en-US" sz="1400" b="1">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just" rtl="1">
                        <a:lnSpc>
                          <a:spcPct val="115000"/>
                        </a:lnSpc>
                        <a:spcAft>
                          <a:spcPts val="1000"/>
                        </a:spcAft>
                        <a:buNone/>
                      </a:pPr>
                      <a:r>
                        <a:rPr lang="ar-SA" sz="1400" b="1" dirty="0">
                          <a:effectLst/>
                          <a:cs typeface="B Nazanin" panose="00000400000000000000" pitchFamily="2" charset="-78"/>
                        </a:rPr>
                        <a:t>معیارهای عینی برای سنجش موفقیت آمیز بودن ایفای نقش تعیین شود.</a:t>
                      </a:r>
                      <a:endParaRPr lang="en-US" sz="1400" b="1" dirty="0">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just" rtl="1">
                        <a:lnSpc>
                          <a:spcPct val="115000"/>
                        </a:lnSpc>
                        <a:spcAft>
                          <a:spcPts val="1000"/>
                        </a:spcAft>
                        <a:buNone/>
                      </a:pPr>
                      <a:r>
                        <a:rPr lang="ar-SA" sz="1400" b="1" dirty="0">
                          <a:effectLst/>
                          <a:cs typeface="B Nazanin" panose="00000400000000000000" pitchFamily="2" charset="-78"/>
                        </a:rPr>
                        <a:t>تعی</a:t>
                      </a:r>
                      <a:r>
                        <a:rPr lang="fa-IR" sz="1400" b="1" dirty="0">
                          <a:effectLst/>
                          <a:cs typeface="B Nazanin" panose="00000400000000000000" pitchFamily="2" charset="-78"/>
                        </a:rPr>
                        <a:t>ی</a:t>
                      </a:r>
                      <a:r>
                        <a:rPr lang="ar-SA" sz="1400" b="1" dirty="0">
                          <a:effectLst/>
                          <a:cs typeface="B Nazanin" panose="00000400000000000000" pitchFamily="2" charset="-78"/>
                        </a:rPr>
                        <a:t>ن معیارهای موفقیت</a:t>
                      </a:r>
                      <a:endParaRPr lang="en-US" sz="1400" b="1" dirty="0">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r" rtl="1">
                        <a:lnSpc>
                          <a:spcPct val="115000"/>
                        </a:lnSpc>
                        <a:spcAft>
                          <a:spcPts val="1000"/>
                        </a:spcAft>
                        <a:buNone/>
                      </a:pPr>
                      <a:r>
                        <a:rPr lang="ar-SA" sz="1400">
                          <a:effectLst/>
                          <a:cs typeface="B Nazanin" panose="00000400000000000000" pitchFamily="2" charset="-78"/>
                        </a:rPr>
                        <a:t>5</a:t>
                      </a:r>
                      <a:endParaRPr lang="en-US" sz="1400">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extLst>
                  <a:ext uri="{0D108BD9-81ED-4DB2-BD59-A6C34878D82A}">
                    <a16:rowId xmlns:a16="http://schemas.microsoft.com/office/drawing/2014/main" val="2011367786"/>
                  </a:ext>
                </a:extLst>
              </a:tr>
              <a:tr h="491490">
                <a:tc>
                  <a:txBody>
                    <a:bodyPr/>
                    <a:lstStyle/>
                    <a:p>
                      <a:pPr algn="ctr" rtl="1">
                        <a:lnSpc>
                          <a:spcPct val="115000"/>
                        </a:lnSpc>
                        <a:spcAft>
                          <a:spcPts val="1000"/>
                        </a:spcAft>
                        <a:buNone/>
                      </a:pPr>
                      <a:r>
                        <a:rPr lang="en-US" sz="1400" b="1">
                          <a:effectLst/>
                          <a:cs typeface="B Nazanin" panose="00000400000000000000" pitchFamily="2" charset="-78"/>
                        </a:rPr>
                        <a:t>☐</a:t>
                      </a:r>
                      <a:endParaRPr lang="en-US" sz="1400" b="1">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just" rtl="1">
                        <a:lnSpc>
                          <a:spcPct val="115000"/>
                        </a:lnSpc>
                        <a:spcAft>
                          <a:spcPts val="1000"/>
                        </a:spcAft>
                        <a:buNone/>
                      </a:pPr>
                      <a:r>
                        <a:rPr lang="ar-SA" sz="1400" b="1" dirty="0">
                          <a:effectLst/>
                          <a:cs typeface="B Nazanin" panose="00000400000000000000" pitchFamily="2" charset="-78"/>
                        </a:rPr>
                        <a:t>مدت زمان اجرا و مدت زمان جلسه بازخورد مشخص شده باشد.</a:t>
                      </a:r>
                      <a:endParaRPr lang="en-US" sz="1400" b="1" dirty="0">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just" rtl="1">
                        <a:lnSpc>
                          <a:spcPct val="115000"/>
                        </a:lnSpc>
                        <a:spcAft>
                          <a:spcPts val="1000"/>
                        </a:spcAft>
                        <a:buNone/>
                      </a:pPr>
                      <a:r>
                        <a:rPr lang="ar-SA" sz="1400" b="1" dirty="0">
                          <a:effectLst/>
                          <a:cs typeface="B Nazanin" panose="00000400000000000000" pitchFamily="2" charset="-78"/>
                        </a:rPr>
                        <a:t>تعیین زمان بندی</a:t>
                      </a:r>
                      <a:endParaRPr lang="en-US" sz="1400" b="1" dirty="0">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r" rtl="1">
                        <a:lnSpc>
                          <a:spcPct val="115000"/>
                        </a:lnSpc>
                        <a:spcAft>
                          <a:spcPts val="1000"/>
                        </a:spcAft>
                        <a:buNone/>
                      </a:pPr>
                      <a:r>
                        <a:rPr lang="ar-SA" sz="1400" dirty="0">
                          <a:effectLst/>
                          <a:cs typeface="B Nazanin" panose="00000400000000000000" pitchFamily="2" charset="-78"/>
                        </a:rPr>
                        <a:t>6</a:t>
                      </a:r>
                      <a:endParaRPr lang="en-US" sz="1400" dirty="0">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extLst>
                  <a:ext uri="{0D108BD9-81ED-4DB2-BD59-A6C34878D82A}">
                    <a16:rowId xmlns:a16="http://schemas.microsoft.com/office/drawing/2014/main" val="1395149804"/>
                  </a:ext>
                </a:extLst>
              </a:tr>
              <a:tr h="491490">
                <a:tc>
                  <a:txBody>
                    <a:bodyPr/>
                    <a:lstStyle/>
                    <a:p>
                      <a:pPr algn="ctr" rtl="1">
                        <a:lnSpc>
                          <a:spcPct val="115000"/>
                        </a:lnSpc>
                        <a:spcAft>
                          <a:spcPts val="1000"/>
                        </a:spcAft>
                        <a:buNone/>
                      </a:pPr>
                      <a:r>
                        <a:rPr lang="en-US" sz="1400" b="1">
                          <a:effectLst/>
                          <a:cs typeface="B Nazanin" panose="00000400000000000000" pitchFamily="2" charset="-78"/>
                        </a:rPr>
                        <a:t>☐</a:t>
                      </a:r>
                      <a:endParaRPr lang="en-US" sz="1400" b="1">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just" rtl="1">
                        <a:lnSpc>
                          <a:spcPct val="115000"/>
                        </a:lnSpc>
                        <a:spcAft>
                          <a:spcPts val="1000"/>
                        </a:spcAft>
                        <a:buNone/>
                      </a:pPr>
                      <a:r>
                        <a:rPr lang="ar-SA" sz="1400" b="1" dirty="0">
                          <a:effectLst/>
                          <a:cs typeface="B Nazanin" panose="00000400000000000000" pitchFamily="2" charset="-78"/>
                        </a:rPr>
                        <a:t>فردی برای مشاهده بیطرفانه و ارائه بازخورد معین شود.</a:t>
                      </a:r>
                      <a:endParaRPr lang="en-US" sz="1400" b="1" dirty="0">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just" rtl="1">
                        <a:lnSpc>
                          <a:spcPct val="115000"/>
                        </a:lnSpc>
                        <a:spcAft>
                          <a:spcPts val="1000"/>
                        </a:spcAft>
                        <a:buNone/>
                      </a:pPr>
                      <a:r>
                        <a:rPr lang="ar-SA" sz="1400" b="1" dirty="0">
                          <a:effectLst/>
                          <a:cs typeface="B Nazanin" panose="00000400000000000000" pitchFamily="2" charset="-78"/>
                        </a:rPr>
                        <a:t>تعی</a:t>
                      </a:r>
                      <a:r>
                        <a:rPr lang="fa-IR" sz="1400" b="1" dirty="0">
                          <a:effectLst/>
                          <a:cs typeface="B Nazanin" panose="00000400000000000000" pitchFamily="2" charset="-78"/>
                        </a:rPr>
                        <a:t>ی</a:t>
                      </a:r>
                      <a:r>
                        <a:rPr lang="ar-SA" sz="1400" b="1" dirty="0">
                          <a:effectLst/>
                          <a:cs typeface="B Nazanin" panose="00000400000000000000" pitchFamily="2" charset="-78"/>
                        </a:rPr>
                        <a:t>ن ناظر/مربی</a:t>
                      </a:r>
                      <a:endParaRPr lang="en-US" sz="1400" b="1" dirty="0">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r" rtl="1">
                        <a:lnSpc>
                          <a:spcPct val="115000"/>
                        </a:lnSpc>
                        <a:spcAft>
                          <a:spcPts val="1000"/>
                        </a:spcAft>
                        <a:buNone/>
                      </a:pPr>
                      <a:r>
                        <a:rPr lang="ar-SA" sz="1400" dirty="0">
                          <a:effectLst/>
                          <a:cs typeface="B Nazanin" panose="00000400000000000000" pitchFamily="2" charset="-78"/>
                        </a:rPr>
                        <a:t>7</a:t>
                      </a:r>
                      <a:endParaRPr lang="en-US" sz="1400" dirty="0">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extLst>
                  <a:ext uri="{0D108BD9-81ED-4DB2-BD59-A6C34878D82A}">
                    <a16:rowId xmlns:a16="http://schemas.microsoft.com/office/drawing/2014/main" val="965237499"/>
                  </a:ext>
                </a:extLst>
              </a:tr>
              <a:tr h="496570">
                <a:tc>
                  <a:txBody>
                    <a:bodyPr/>
                    <a:lstStyle/>
                    <a:p>
                      <a:pPr algn="ctr" rtl="1">
                        <a:lnSpc>
                          <a:spcPct val="115000"/>
                        </a:lnSpc>
                        <a:spcAft>
                          <a:spcPts val="1000"/>
                        </a:spcAft>
                        <a:buNone/>
                      </a:pPr>
                      <a:r>
                        <a:rPr lang="en-US" sz="1400" b="1">
                          <a:effectLst/>
                          <a:cs typeface="B Nazanin" panose="00000400000000000000" pitchFamily="2" charset="-78"/>
                        </a:rPr>
                        <a:t>☐</a:t>
                      </a:r>
                      <a:endParaRPr lang="en-US" sz="1400" b="1">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just" rtl="1">
                        <a:lnSpc>
                          <a:spcPct val="115000"/>
                        </a:lnSpc>
                        <a:spcAft>
                          <a:spcPts val="1000"/>
                        </a:spcAft>
                        <a:buNone/>
                      </a:pPr>
                      <a:r>
                        <a:rPr lang="ar-SA" sz="1400" b="1" dirty="0">
                          <a:effectLst/>
                          <a:cs typeface="B Nazanin" panose="00000400000000000000" pitchFamily="2" charset="-78"/>
                        </a:rPr>
                        <a:t>قوانین اصلی جلسه (مانند محرمانگی، احترام) به همه ابلاغ شود.</a:t>
                      </a:r>
                      <a:endParaRPr lang="en-US" sz="1400" b="1" dirty="0">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just" rtl="1">
                        <a:lnSpc>
                          <a:spcPct val="115000"/>
                        </a:lnSpc>
                        <a:spcAft>
                          <a:spcPts val="1000"/>
                        </a:spcAft>
                        <a:buNone/>
                      </a:pPr>
                      <a:r>
                        <a:rPr lang="ar-SA" sz="1400" b="1" dirty="0">
                          <a:effectLst/>
                          <a:cs typeface="B Nazanin" panose="00000400000000000000" pitchFamily="2" charset="-78"/>
                        </a:rPr>
                        <a:t>تعیین قوانین پایه</a:t>
                      </a:r>
                      <a:endParaRPr lang="en-US" sz="1400" b="1" dirty="0">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r" rtl="1">
                        <a:lnSpc>
                          <a:spcPct val="115000"/>
                        </a:lnSpc>
                        <a:spcAft>
                          <a:spcPts val="1000"/>
                        </a:spcAft>
                        <a:buNone/>
                      </a:pPr>
                      <a:r>
                        <a:rPr lang="ar-SA" sz="1400" dirty="0">
                          <a:effectLst/>
                          <a:cs typeface="B Nazanin" panose="00000400000000000000" pitchFamily="2" charset="-78"/>
                        </a:rPr>
                        <a:t>8</a:t>
                      </a:r>
                      <a:endParaRPr lang="en-US" sz="1400" dirty="0">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extLst>
                  <a:ext uri="{0D108BD9-81ED-4DB2-BD59-A6C34878D82A}">
                    <a16:rowId xmlns:a16="http://schemas.microsoft.com/office/drawing/2014/main" val="2772961036"/>
                  </a:ext>
                </a:extLst>
              </a:tr>
            </a:tbl>
          </a:graphicData>
        </a:graphic>
      </p:graphicFrame>
      <p:sp>
        <p:nvSpPr>
          <p:cNvPr id="6" name="TextBox 5">
            <a:extLst>
              <a:ext uri="{FF2B5EF4-FFF2-40B4-BE49-F238E27FC236}">
                <a16:creationId xmlns:a16="http://schemas.microsoft.com/office/drawing/2014/main" id="{ED704DC1-52D9-A395-59BB-5A8782263659}"/>
              </a:ext>
            </a:extLst>
          </p:cNvPr>
          <p:cNvSpPr txBox="1"/>
          <p:nvPr/>
        </p:nvSpPr>
        <p:spPr>
          <a:xfrm>
            <a:off x="6391656" y="1179882"/>
            <a:ext cx="5007273" cy="677108"/>
          </a:xfrm>
          <a:prstGeom prst="rect">
            <a:avLst/>
          </a:prstGeom>
          <a:noFill/>
        </p:spPr>
        <p:txBody>
          <a:bodyPr wrap="square" rtlCol="1">
            <a:spAutoFit/>
          </a:bodyPr>
          <a:lstStyle/>
          <a:p>
            <a:pPr algn="r" rtl="1"/>
            <a:r>
              <a:rPr lang="ar-SA" sz="2000" b="1" dirty="0">
                <a:solidFill>
                  <a:srgbClr val="0070C0"/>
                </a:solidFill>
                <a:cs typeface="B Titr" panose="00000700000000000000" pitchFamily="2" charset="-78"/>
              </a:rPr>
              <a:t>بخش ۱</a:t>
            </a:r>
            <a:r>
              <a:rPr lang="en-US" sz="2000" b="1" dirty="0">
                <a:solidFill>
                  <a:srgbClr val="0070C0"/>
                </a:solidFill>
                <a:cs typeface="B Titr" panose="00000700000000000000" pitchFamily="2" charset="-78"/>
              </a:rPr>
              <a:t> : </a:t>
            </a:r>
            <a:r>
              <a:rPr lang="ar-SA" sz="2000" b="1" dirty="0">
                <a:solidFill>
                  <a:srgbClr val="0070C0"/>
                </a:solidFill>
                <a:cs typeface="B Titr" panose="00000700000000000000" pitchFamily="2" charset="-78"/>
              </a:rPr>
              <a:t>قبل از ایفای نقش</a:t>
            </a:r>
            <a:r>
              <a:rPr lang="en-US" sz="2000" b="1" dirty="0">
                <a:solidFill>
                  <a:srgbClr val="0070C0"/>
                </a:solidFill>
                <a:cs typeface="B Titr" panose="00000700000000000000" pitchFamily="2" charset="-78"/>
              </a:rPr>
              <a:t> - </a:t>
            </a:r>
            <a:r>
              <a:rPr lang="fa-IR" sz="2000" b="1" dirty="0">
                <a:solidFill>
                  <a:srgbClr val="0070C0"/>
                </a:solidFill>
                <a:cs typeface="B Titr" panose="00000700000000000000" pitchFamily="2" charset="-78"/>
              </a:rPr>
              <a:t>مرحله</a:t>
            </a:r>
            <a:r>
              <a:rPr lang="ar-SA" sz="2000" b="1" dirty="0">
                <a:solidFill>
                  <a:srgbClr val="0070C0"/>
                </a:solidFill>
                <a:cs typeface="B Titr" panose="00000700000000000000" pitchFamily="2" charset="-78"/>
              </a:rPr>
              <a:t> آماده</a:t>
            </a:r>
            <a:r>
              <a:rPr lang="en-US" sz="2000" b="1" dirty="0">
                <a:solidFill>
                  <a:srgbClr val="0070C0"/>
                </a:solidFill>
                <a:cs typeface="B Titr" panose="00000700000000000000" pitchFamily="2" charset="-78"/>
              </a:rPr>
              <a:t>‌</a:t>
            </a:r>
            <a:r>
              <a:rPr lang="ar-SA" sz="2000" b="1" dirty="0">
                <a:solidFill>
                  <a:srgbClr val="0070C0"/>
                </a:solidFill>
                <a:cs typeface="B Titr" panose="00000700000000000000" pitchFamily="2" charset="-78"/>
              </a:rPr>
              <a:t>سازی</a:t>
            </a:r>
            <a:endParaRPr lang="en-US" sz="2000" b="1" dirty="0">
              <a:solidFill>
                <a:srgbClr val="0070C0"/>
              </a:solidFill>
              <a:cs typeface="B Titr" panose="00000700000000000000" pitchFamily="2" charset="-78"/>
            </a:endParaRPr>
          </a:p>
          <a:p>
            <a:endParaRPr lang="fa-IR" dirty="0"/>
          </a:p>
        </p:txBody>
      </p:sp>
    </p:spTree>
    <p:extLst>
      <p:ext uri="{BB962C8B-B14F-4D97-AF65-F5344CB8AC3E}">
        <p14:creationId xmlns:p14="http://schemas.microsoft.com/office/powerpoint/2010/main" val="1918012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5E320-7E27-9EED-5235-A7335316FCC2}"/>
              </a:ext>
            </a:extLst>
          </p:cNvPr>
          <p:cNvSpPr>
            <a:spLocks noGrp="1"/>
          </p:cNvSpPr>
          <p:nvPr>
            <p:ph type="title"/>
          </p:nvPr>
        </p:nvSpPr>
        <p:spPr/>
        <p:txBody>
          <a:bodyPr>
            <a:normAutofit fontScale="90000"/>
          </a:bodyPr>
          <a:lstStyle/>
          <a:p>
            <a:r>
              <a:rPr lang="ar-SA" b="1" dirty="0">
                <a:cs typeface="B Nazanin" panose="00000400000000000000" pitchFamily="2" charset="-78"/>
              </a:rPr>
              <a:t>چک</a:t>
            </a:r>
            <a:r>
              <a:rPr lang="en-US" b="1" dirty="0">
                <a:cs typeface="B Nazanin" panose="00000400000000000000" pitchFamily="2" charset="-78"/>
              </a:rPr>
              <a:t>‌</a:t>
            </a:r>
            <a:r>
              <a:rPr lang="ar-SA" b="1" dirty="0">
                <a:cs typeface="B Nazanin" panose="00000400000000000000" pitchFamily="2" charset="-78"/>
              </a:rPr>
              <a:t>لیست جامع ایفای نقش</a:t>
            </a:r>
            <a:r>
              <a:rPr lang="en-US" b="1" dirty="0">
                <a:cs typeface="B Nazanin" panose="00000400000000000000" pitchFamily="2" charset="-78"/>
              </a:rPr>
              <a:t> (Role-Playing Checklist)</a:t>
            </a:r>
            <a:endParaRPr lang="fa-IR" dirty="0"/>
          </a:p>
        </p:txBody>
      </p:sp>
      <p:sp>
        <p:nvSpPr>
          <p:cNvPr id="4" name="Footer Placeholder 3">
            <a:extLst>
              <a:ext uri="{FF2B5EF4-FFF2-40B4-BE49-F238E27FC236}">
                <a16:creationId xmlns:a16="http://schemas.microsoft.com/office/drawing/2014/main" id="{8D29B649-61AF-34BE-64BB-C03191DCDD54}"/>
              </a:ext>
            </a:extLst>
          </p:cNvPr>
          <p:cNvSpPr>
            <a:spLocks noGrp="1"/>
          </p:cNvSpPr>
          <p:nvPr>
            <p:ph type="ftr" sz="quarter" idx="11"/>
          </p:nvPr>
        </p:nvSpPr>
        <p:spPr/>
        <p:txBody>
          <a:bodyPr/>
          <a:lstStyle/>
          <a:p>
            <a:r>
              <a:rPr lang="en-US"/>
              <a:t>Dr. Maddineshat</a:t>
            </a:r>
            <a:endParaRPr lang="fa-IR"/>
          </a:p>
        </p:txBody>
      </p:sp>
      <p:graphicFrame>
        <p:nvGraphicFramePr>
          <p:cNvPr id="5" name="Table 4">
            <a:extLst>
              <a:ext uri="{FF2B5EF4-FFF2-40B4-BE49-F238E27FC236}">
                <a16:creationId xmlns:a16="http://schemas.microsoft.com/office/drawing/2014/main" id="{8B85A58D-F9F6-87DD-36FF-2AA369F86779}"/>
              </a:ext>
            </a:extLst>
          </p:cNvPr>
          <p:cNvGraphicFramePr>
            <a:graphicFrameLocks noGrp="1"/>
          </p:cNvGraphicFramePr>
          <p:nvPr>
            <p:extLst>
              <p:ext uri="{D42A27DB-BD31-4B8C-83A1-F6EECF244321}">
                <p14:modId xmlns:p14="http://schemas.microsoft.com/office/powerpoint/2010/main" val="2179976682"/>
              </p:ext>
            </p:extLst>
          </p:nvPr>
        </p:nvGraphicFramePr>
        <p:xfrm>
          <a:off x="2383277" y="2981166"/>
          <a:ext cx="6896613" cy="2485777"/>
        </p:xfrm>
        <a:graphic>
          <a:graphicData uri="http://schemas.openxmlformats.org/drawingml/2006/table">
            <a:tbl>
              <a:tblPr firstRow="1" firstCol="1" bandRow="1">
                <a:tableStyleId>{616DA210-FB5B-4158-B5E0-FEB733F419BA}</a:tableStyleId>
              </a:tblPr>
              <a:tblGrid>
                <a:gridCol w="948387">
                  <a:extLst>
                    <a:ext uri="{9D8B030D-6E8A-4147-A177-3AD203B41FA5}">
                      <a16:colId xmlns:a16="http://schemas.microsoft.com/office/drawing/2014/main" val="2802453057"/>
                    </a:ext>
                  </a:extLst>
                </a:gridCol>
                <a:gridCol w="4820115">
                  <a:extLst>
                    <a:ext uri="{9D8B030D-6E8A-4147-A177-3AD203B41FA5}">
                      <a16:colId xmlns:a16="http://schemas.microsoft.com/office/drawing/2014/main" val="3286518767"/>
                    </a:ext>
                  </a:extLst>
                </a:gridCol>
                <a:gridCol w="1128111">
                  <a:extLst>
                    <a:ext uri="{9D8B030D-6E8A-4147-A177-3AD203B41FA5}">
                      <a16:colId xmlns:a16="http://schemas.microsoft.com/office/drawing/2014/main" val="2494801534"/>
                    </a:ext>
                  </a:extLst>
                </a:gridCol>
              </a:tblGrid>
              <a:tr h="381270">
                <a:tc>
                  <a:txBody>
                    <a:bodyPr/>
                    <a:lstStyle/>
                    <a:p>
                      <a:pPr algn="ctr" rtl="1">
                        <a:lnSpc>
                          <a:spcPct val="115000"/>
                        </a:lnSpc>
                        <a:spcAft>
                          <a:spcPts val="1000"/>
                        </a:spcAft>
                        <a:buNone/>
                      </a:pPr>
                      <a:r>
                        <a:rPr lang="ar-SA" sz="1800" b="1" dirty="0">
                          <a:solidFill>
                            <a:schemeClr val="tx1"/>
                          </a:solidFill>
                          <a:effectLst/>
                          <a:cs typeface="B Nazanin" panose="00000400000000000000" pitchFamily="2" charset="-78"/>
                        </a:rPr>
                        <a:t>ارزیابی</a:t>
                      </a:r>
                      <a:endParaRPr lang="en-US" sz="1800" b="1" dirty="0">
                        <a:solidFill>
                          <a:schemeClr val="tx1"/>
                        </a:solidFill>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ctr" rtl="1">
                        <a:lnSpc>
                          <a:spcPct val="115000"/>
                        </a:lnSpc>
                        <a:spcAft>
                          <a:spcPts val="1000"/>
                        </a:spcAft>
                        <a:buNone/>
                      </a:pPr>
                      <a:r>
                        <a:rPr lang="ar-SA" sz="1800" b="1" dirty="0">
                          <a:solidFill>
                            <a:schemeClr val="tx1"/>
                          </a:solidFill>
                          <a:effectLst/>
                          <a:cs typeface="B Nazanin" panose="00000400000000000000" pitchFamily="2" charset="-78"/>
                        </a:rPr>
                        <a:t>گویه ها</a:t>
                      </a:r>
                      <a:endParaRPr lang="en-US" sz="1800" b="1" dirty="0">
                        <a:solidFill>
                          <a:schemeClr val="tx1"/>
                        </a:solidFill>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ctr" rtl="1">
                        <a:lnSpc>
                          <a:spcPct val="115000"/>
                        </a:lnSpc>
                        <a:spcAft>
                          <a:spcPts val="1000"/>
                        </a:spcAft>
                        <a:buNone/>
                      </a:pPr>
                      <a:r>
                        <a:rPr lang="ar-SA" sz="1800" b="1" dirty="0">
                          <a:solidFill>
                            <a:schemeClr val="tx1"/>
                          </a:solidFill>
                          <a:effectLst/>
                          <a:cs typeface="B Nazanin" panose="00000400000000000000" pitchFamily="2" charset="-78"/>
                        </a:rPr>
                        <a:t>ردیف</a:t>
                      </a:r>
                      <a:endParaRPr lang="en-US" sz="1800" b="1" dirty="0">
                        <a:solidFill>
                          <a:schemeClr val="tx1"/>
                        </a:solidFill>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extLst>
                  <a:ext uri="{0D108BD9-81ED-4DB2-BD59-A6C34878D82A}">
                    <a16:rowId xmlns:a16="http://schemas.microsoft.com/office/drawing/2014/main" val="2055391513"/>
                  </a:ext>
                </a:extLst>
              </a:tr>
              <a:tr h="381270">
                <a:tc>
                  <a:txBody>
                    <a:bodyPr/>
                    <a:lstStyle/>
                    <a:p>
                      <a:pPr algn="ctr" rtl="1">
                        <a:lnSpc>
                          <a:spcPct val="115000"/>
                        </a:lnSpc>
                        <a:spcAft>
                          <a:spcPts val="1000"/>
                        </a:spcAft>
                        <a:buNone/>
                      </a:pPr>
                      <a:r>
                        <a:rPr lang="en-US" sz="1800" dirty="0">
                          <a:effectLst/>
                          <a:cs typeface="B Nazanin" panose="00000400000000000000" pitchFamily="2" charset="-78"/>
                        </a:rPr>
                        <a:t>☐</a:t>
                      </a:r>
                      <a:endParaRPr lang="en-US" sz="1800" dirty="0">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ctr" rtl="1">
                        <a:lnSpc>
                          <a:spcPct val="115000"/>
                        </a:lnSpc>
                        <a:spcAft>
                          <a:spcPts val="1000"/>
                        </a:spcAft>
                        <a:buNone/>
                      </a:pPr>
                      <a:r>
                        <a:rPr lang="ar-SA" sz="1800" dirty="0">
                          <a:effectLst/>
                          <a:cs typeface="B Nazanin" panose="00000400000000000000" pitchFamily="2" charset="-78"/>
                        </a:rPr>
                        <a:t>فرو رفتن کامل در نقش</a:t>
                      </a:r>
                      <a:endParaRPr lang="en-US" sz="1800" dirty="0">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ctr" rtl="1">
                        <a:lnSpc>
                          <a:spcPct val="115000"/>
                        </a:lnSpc>
                        <a:spcAft>
                          <a:spcPts val="1000"/>
                        </a:spcAft>
                        <a:buNone/>
                      </a:pPr>
                      <a:r>
                        <a:rPr lang="ar-SA" sz="1800">
                          <a:effectLst/>
                          <a:cs typeface="B Nazanin" panose="00000400000000000000" pitchFamily="2" charset="-78"/>
                        </a:rPr>
                        <a:t>1</a:t>
                      </a:r>
                      <a:endParaRPr lang="en-US" sz="1800">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extLst>
                  <a:ext uri="{0D108BD9-81ED-4DB2-BD59-A6C34878D82A}">
                    <a16:rowId xmlns:a16="http://schemas.microsoft.com/office/drawing/2014/main" val="2884900645"/>
                  </a:ext>
                </a:extLst>
              </a:tr>
              <a:tr h="381270">
                <a:tc>
                  <a:txBody>
                    <a:bodyPr/>
                    <a:lstStyle/>
                    <a:p>
                      <a:pPr algn="ctr" rtl="1">
                        <a:lnSpc>
                          <a:spcPct val="115000"/>
                        </a:lnSpc>
                        <a:spcAft>
                          <a:spcPts val="1000"/>
                        </a:spcAft>
                        <a:buNone/>
                      </a:pPr>
                      <a:r>
                        <a:rPr lang="en-US" sz="1800" dirty="0">
                          <a:effectLst/>
                          <a:cs typeface="B Nazanin" panose="00000400000000000000" pitchFamily="2" charset="-78"/>
                        </a:rPr>
                        <a:t>☐</a:t>
                      </a:r>
                      <a:endParaRPr lang="en-US" sz="1800" dirty="0">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ctr" rtl="1">
                        <a:lnSpc>
                          <a:spcPct val="115000"/>
                        </a:lnSpc>
                        <a:spcAft>
                          <a:spcPts val="1000"/>
                        </a:spcAft>
                        <a:buNone/>
                      </a:pPr>
                      <a:r>
                        <a:rPr lang="ar-SA" sz="1800" dirty="0">
                          <a:effectLst/>
                          <a:cs typeface="B Nazanin" panose="00000400000000000000" pitchFamily="2" charset="-78"/>
                        </a:rPr>
                        <a:t>تمرکز بر اهداف یادگیری شخصی</a:t>
                      </a:r>
                      <a:endParaRPr lang="en-US" sz="1800" dirty="0">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ctr" rtl="1">
                        <a:lnSpc>
                          <a:spcPct val="115000"/>
                        </a:lnSpc>
                        <a:spcAft>
                          <a:spcPts val="1000"/>
                        </a:spcAft>
                        <a:buNone/>
                      </a:pPr>
                      <a:r>
                        <a:rPr lang="ar-SA" sz="1800">
                          <a:effectLst/>
                          <a:cs typeface="B Nazanin" panose="00000400000000000000" pitchFamily="2" charset="-78"/>
                        </a:rPr>
                        <a:t>2</a:t>
                      </a:r>
                      <a:endParaRPr lang="en-US" sz="1800">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extLst>
                  <a:ext uri="{0D108BD9-81ED-4DB2-BD59-A6C34878D82A}">
                    <a16:rowId xmlns:a16="http://schemas.microsoft.com/office/drawing/2014/main" val="3506136243"/>
                  </a:ext>
                </a:extLst>
              </a:tr>
              <a:tr h="381270">
                <a:tc>
                  <a:txBody>
                    <a:bodyPr/>
                    <a:lstStyle/>
                    <a:p>
                      <a:pPr algn="ctr" rtl="1">
                        <a:lnSpc>
                          <a:spcPct val="115000"/>
                        </a:lnSpc>
                        <a:spcAft>
                          <a:spcPts val="1000"/>
                        </a:spcAft>
                        <a:buNone/>
                      </a:pPr>
                      <a:r>
                        <a:rPr lang="en-US" sz="1800">
                          <a:effectLst/>
                          <a:cs typeface="B Nazanin" panose="00000400000000000000" pitchFamily="2" charset="-78"/>
                        </a:rPr>
                        <a:t>☐</a:t>
                      </a:r>
                      <a:endParaRPr lang="en-US" sz="1800">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ctr" rtl="1">
                        <a:lnSpc>
                          <a:spcPct val="115000"/>
                        </a:lnSpc>
                        <a:spcAft>
                          <a:spcPts val="1000"/>
                        </a:spcAft>
                        <a:buNone/>
                      </a:pPr>
                      <a:r>
                        <a:rPr lang="ar-SA" sz="1800" dirty="0">
                          <a:effectLst/>
                          <a:cs typeface="B Nazanin" panose="00000400000000000000" pitchFamily="2" charset="-78"/>
                        </a:rPr>
                        <a:t>گوش دادن فعال به طرف مقابل</a:t>
                      </a:r>
                      <a:endParaRPr lang="en-US" sz="1800" dirty="0">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ctr" rtl="1">
                        <a:lnSpc>
                          <a:spcPct val="115000"/>
                        </a:lnSpc>
                        <a:spcAft>
                          <a:spcPts val="1000"/>
                        </a:spcAft>
                        <a:buNone/>
                      </a:pPr>
                      <a:r>
                        <a:rPr lang="ar-SA" sz="1800" dirty="0">
                          <a:effectLst/>
                          <a:cs typeface="B Nazanin" panose="00000400000000000000" pitchFamily="2" charset="-78"/>
                        </a:rPr>
                        <a:t>3</a:t>
                      </a:r>
                      <a:endParaRPr lang="en-US" sz="1800" dirty="0">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extLst>
                  <a:ext uri="{0D108BD9-81ED-4DB2-BD59-A6C34878D82A}">
                    <a16:rowId xmlns:a16="http://schemas.microsoft.com/office/drawing/2014/main" val="778130487"/>
                  </a:ext>
                </a:extLst>
              </a:tr>
              <a:tr h="381270">
                <a:tc>
                  <a:txBody>
                    <a:bodyPr/>
                    <a:lstStyle/>
                    <a:p>
                      <a:pPr algn="ctr" rtl="1">
                        <a:lnSpc>
                          <a:spcPct val="115000"/>
                        </a:lnSpc>
                        <a:spcAft>
                          <a:spcPts val="1000"/>
                        </a:spcAft>
                        <a:buNone/>
                      </a:pPr>
                      <a:r>
                        <a:rPr lang="en-US" sz="1800">
                          <a:effectLst/>
                          <a:cs typeface="B Nazanin" panose="00000400000000000000" pitchFamily="2" charset="-78"/>
                        </a:rPr>
                        <a:t>☐</a:t>
                      </a:r>
                      <a:endParaRPr lang="en-US" sz="1800">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ctr" rtl="1">
                        <a:lnSpc>
                          <a:spcPct val="115000"/>
                        </a:lnSpc>
                        <a:spcAft>
                          <a:spcPts val="1000"/>
                        </a:spcAft>
                        <a:buNone/>
                      </a:pPr>
                      <a:r>
                        <a:rPr lang="ar-SA" sz="1800" dirty="0">
                          <a:effectLst/>
                          <a:cs typeface="B Nazanin" panose="00000400000000000000" pitchFamily="2" charset="-78"/>
                        </a:rPr>
                        <a:t>استفاده آگاهانه از زبان بدن و لحن صدا</a:t>
                      </a:r>
                      <a:endParaRPr lang="en-US" sz="1800" dirty="0">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ctr" rtl="1">
                        <a:lnSpc>
                          <a:spcPct val="115000"/>
                        </a:lnSpc>
                        <a:spcAft>
                          <a:spcPts val="1000"/>
                        </a:spcAft>
                        <a:buNone/>
                      </a:pPr>
                      <a:r>
                        <a:rPr lang="ar-SA" sz="1800" dirty="0">
                          <a:effectLst/>
                          <a:cs typeface="B Nazanin" panose="00000400000000000000" pitchFamily="2" charset="-78"/>
                        </a:rPr>
                        <a:t>4</a:t>
                      </a:r>
                      <a:endParaRPr lang="en-US" sz="1800" dirty="0">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extLst>
                  <a:ext uri="{0D108BD9-81ED-4DB2-BD59-A6C34878D82A}">
                    <a16:rowId xmlns:a16="http://schemas.microsoft.com/office/drawing/2014/main" val="4294332563"/>
                  </a:ext>
                </a:extLst>
              </a:tr>
              <a:tr h="579427">
                <a:tc>
                  <a:txBody>
                    <a:bodyPr/>
                    <a:lstStyle/>
                    <a:p>
                      <a:pPr algn="ctr" rtl="1">
                        <a:lnSpc>
                          <a:spcPct val="115000"/>
                        </a:lnSpc>
                        <a:spcAft>
                          <a:spcPts val="1000"/>
                        </a:spcAft>
                        <a:buNone/>
                      </a:pPr>
                      <a:r>
                        <a:rPr lang="en-US" sz="1800">
                          <a:effectLst/>
                          <a:cs typeface="B Nazanin" panose="00000400000000000000" pitchFamily="2" charset="-78"/>
                        </a:rPr>
                        <a:t>☐</a:t>
                      </a:r>
                      <a:endParaRPr lang="en-US" sz="1800">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ctr" rtl="1">
                        <a:lnSpc>
                          <a:spcPct val="115000"/>
                        </a:lnSpc>
                        <a:spcAft>
                          <a:spcPts val="1000"/>
                        </a:spcAft>
                        <a:buNone/>
                      </a:pPr>
                      <a:r>
                        <a:rPr lang="ar-SA" sz="1800" dirty="0">
                          <a:effectLst/>
                          <a:cs typeface="B Nazanin" panose="00000400000000000000" pitchFamily="2" charset="-78"/>
                        </a:rPr>
                        <a:t>انعطاف</a:t>
                      </a:r>
                      <a:r>
                        <a:rPr lang="en-US" sz="1800" dirty="0">
                          <a:effectLst/>
                          <a:cs typeface="B Nazanin" panose="00000400000000000000" pitchFamily="2" charset="-78"/>
                        </a:rPr>
                        <a:t>‌</a:t>
                      </a:r>
                      <a:r>
                        <a:rPr lang="ar-SA" sz="1800" dirty="0">
                          <a:effectLst/>
                          <a:cs typeface="B Nazanin" panose="00000400000000000000" pitchFamily="2" charset="-78"/>
                        </a:rPr>
                        <a:t>پذیری و سازگاری با مسیر غیرمنتظره سناریو</a:t>
                      </a:r>
                      <a:endParaRPr lang="en-US" sz="1800" dirty="0">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ctr" rtl="1">
                        <a:lnSpc>
                          <a:spcPct val="115000"/>
                        </a:lnSpc>
                        <a:spcAft>
                          <a:spcPts val="1000"/>
                        </a:spcAft>
                        <a:buNone/>
                      </a:pPr>
                      <a:r>
                        <a:rPr lang="ar-SA" sz="1800" dirty="0">
                          <a:effectLst/>
                          <a:cs typeface="B Nazanin" panose="00000400000000000000" pitchFamily="2" charset="-78"/>
                        </a:rPr>
                        <a:t>5</a:t>
                      </a:r>
                      <a:endParaRPr lang="en-US" sz="1800" dirty="0">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extLst>
                  <a:ext uri="{0D108BD9-81ED-4DB2-BD59-A6C34878D82A}">
                    <a16:rowId xmlns:a16="http://schemas.microsoft.com/office/drawing/2014/main" val="2253908506"/>
                  </a:ext>
                </a:extLst>
              </a:tr>
            </a:tbl>
          </a:graphicData>
        </a:graphic>
      </p:graphicFrame>
      <p:sp>
        <p:nvSpPr>
          <p:cNvPr id="8" name="TextBox 7">
            <a:extLst>
              <a:ext uri="{FF2B5EF4-FFF2-40B4-BE49-F238E27FC236}">
                <a16:creationId xmlns:a16="http://schemas.microsoft.com/office/drawing/2014/main" id="{A2C465E2-B998-0517-E344-B1B9C7932480}"/>
              </a:ext>
            </a:extLst>
          </p:cNvPr>
          <p:cNvSpPr txBox="1"/>
          <p:nvPr/>
        </p:nvSpPr>
        <p:spPr>
          <a:xfrm>
            <a:off x="6811793" y="1589206"/>
            <a:ext cx="4384743" cy="461665"/>
          </a:xfrm>
          <a:prstGeom prst="rect">
            <a:avLst/>
          </a:prstGeom>
          <a:noFill/>
        </p:spPr>
        <p:txBody>
          <a:bodyPr wrap="square">
            <a:spAutoFit/>
          </a:bodyPr>
          <a:lstStyle/>
          <a:p>
            <a:pPr algn="r" rtl="1"/>
            <a:r>
              <a:rPr lang="ar-SA" sz="2400" b="1" dirty="0">
                <a:solidFill>
                  <a:srgbClr val="0070C0"/>
                </a:solidFill>
                <a:cs typeface="B Titr" panose="00000700000000000000" pitchFamily="2" charset="-78"/>
              </a:rPr>
              <a:t>بخش ۲</a:t>
            </a:r>
            <a:r>
              <a:rPr lang="en-US" sz="2400" b="1" dirty="0">
                <a:solidFill>
                  <a:srgbClr val="0070C0"/>
                </a:solidFill>
                <a:cs typeface="B Titr" panose="00000700000000000000" pitchFamily="2" charset="-78"/>
              </a:rPr>
              <a:t>: </a:t>
            </a:r>
            <a:r>
              <a:rPr lang="fa-IR" sz="2400" b="1" dirty="0">
                <a:solidFill>
                  <a:srgbClr val="0070C0"/>
                </a:solidFill>
                <a:cs typeface="B Titr" panose="00000700000000000000" pitchFamily="2" charset="-78"/>
              </a:rPr>
              <a:t> </a:t>
            </a:r>
            <a:r>
              <a:rPr lang="ar-SA" sz="2400" b="1" dirty="0">
                <a:solidFill>
                  <a:srgbClr val="0070C0"/>
                </a:solidFill>
                <a:cs typeface="B Titr" panose="00000700000000000000" pitchFamily="2" charset="-78"/>
              </a:rPr>
              <a:t>در حین ایفای نقش</a:t>
            </a:r>
            <a:r>
              <a:rPr lang="en-US" sz="2400" b="1" dirty="0">
                <a:solidFill>
                  <a:srgbClr val="0070C0"/>
                </a:solidFill>
                <a:cs typeface="B Titr" panose="00000700000000000000" pitchFamily="2" charset="-78"/>
              </a:rPr>
              <a:t> - </a:t>
            </a:r>
            <a:r>
              <a:rPr lang="ar-SA" sz="2400" b="1" dirty="0">
                <a:solidFill>
                  <a:srgbClr val="0070C0"/>
                </a:solidFill>
                <a:cs typeface="B Titr" panose="00000700000000000000" pitchFamily="2" charset="-78"/>
              </a:rPr>
              <a:t>فاز اجرا</a:t>
            </a:r>
            <a:endParaRPr lang="en-US" sz="2400" b="1" dirty="0">
              <a:solidFill>
                <a:srgbClr val="0070C0"/>
              </a:solidFill>
              <a:cs typeface="B Titr" panose="00000700000000000000" pitchFamily="2" charset="-78"/>
            </a:endParaRPr>
          </a:p>
        </p:txBody>
      </p:sp>
    </p:spTree>
    <p:extLst>
      <p:ext uri="{BB962C8B-B14F-4D97-AF65-F5344CB8AC3E}">
        <p14:creationId xmlns:p14="http://schemas.microsoft.com/office/powerpoint/2010/main" val="2370055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6E845-DC6B-3BAF-F643-8DB011427542}"/>
              </a:ext>
            </a:extLst>
          </p:cNvPr>
          <p:cNvSpPr>
            <a:spLocks noGrp="1"/>
          </p:cNvSpPr>
          <p:nvPr>
            <p:ph type="title"/>
          </p:nvPr>
        </p:nvSpPr>
        <p:spPr/>
        <p:txBody>
          <a:bodyPr>
            <a:normAutofit fontScale="90000"/>
          </a:bodyPr>
          <a:lstStyle/>
          <a:p>
            <a:r>
              <a:rPr lang="ar-SA" b="1" dirty="0">
                <a:cs typeface="B Nazanin" panose="00000400000000000000" pitchFamily="2" charset="-78"/>
              </a:rPr>
              <a:t>چک</a:t>
            </a:r>
            <a:r>
              <a:rPr lang="en-US" b="1" dirty="0">
                <a:cs typeface="B Nazanin" panose="00000400000000000000" pitchFamily="2" charset="-78"/>
              </a:rPr>
              <a:t>‌</a:t>
            </a:r>
            <a:r>
              <a:rPr lang="ar-SA" b="1" dirty="0">
                <a:cs typeface="B Nazanin" panose="00000400000000000000" pitchFamily="2" charset="-78"/>
              </a:rPr>
              <a:t>لیست جامع ایفای نقش</a:t>
            </a:r>
            <a:r>
              <a:rPr lang="en-US" b="1" dirty="0">
                <a:cs typeface="B Nazanin" panose="00000400000000000000" pitchFamily="2" charset="-78"/>
              </a:rPr>
              <a:t> (Role-Playing Checklist)</a:t>
            </a:r>
            <a:endParaRPr lang="fa-IR" dirty="0"/>
          </a:p>
        </p:txBody>
      </p:sp>
      <p:sp>
        <p:nvSpPr>
          <p:cNvPr id="4" name="Footer Placeholder 3">
            <a:extLst>
              <a:ext uri="{FF2B5EF4-FFF2-40B4-BE49-F238E27FC236}">
                <a16:creationId xmlns:a16="http://schemas.microsoft.com/office/drawing/2014/main" id="{2685B98B-D62F-8BBD-F8CA-8E3A4E880780}"/>
              </a:ext>
            </a:extLst>
          </p:cNvPr>
          <p:cNvSpPr>
            <a:spLocks noGrp="1"/>
          </p:cNvSpPr>
          <p:nvPr>
            <p:ph type="ftr" sz="quarter" idx="11"/>
          </p:nvPr>
        </p:nvSpPr>
        <p:spPr/>
        <p:txBody>
          <a:bodyPr/>
          <a:lstStyle/>
          <a:p>
            <a:r>
              <a:rPr lang="en-US"/>
              <a:t>Dr. Maddineshat</a:t>
            </a:r>
            <a:endParaRPr lang="fa-IR"/>
          </a:p>
        </p:txBody>
      </p:sp>
      <p:sp>
        <p:nvSpPr>
          <p:cNvPr id="6" name="TextBox 5">
            <a:extLst>
              <a:ext uri="{FF2B5EF4-FFF2-40B4-BE49-F238E27FC236}">
                <a16:creationId xmlns:a16="http://schemas.microsoft.com/office/drawing/2014/main" id="{36E2B1C0-6BE5-F45F-99CA-ED9385E87B40}"/>
              </a:ext>
            </a:extLst>
          </p:cNvPr>
          <p:cNvSpPr txBox="1"/>
          <p:nvPr/>
        </p:nvSpPr>
        <p:spPr>
          <a:xfrm>
            <a:off x="6539390" y="1868939"/>
            <a:ext cx="4345861" cy="738664"/>
          </a:xfrm>
          <a:prstGeom prst="rect">
            <a:avLst/>
          </a:prstGeom>
          <a:noFill/>
        </p:spPr>
        <p:txBody>
          <a:bodyPr wrap="square" rtlCol="1">
            <a:spAutoFit/>
          </a:bodyPr>
          <a:lstStyle/>
          <a:p>
            <a:pPr algn="r" rtl="1"/>
            <a:r>
              <a:rPr lang="ar-SA" sz="2400" dirty="0">
                <a:solidFill>
                  <a:srgbClr val="0070C0"/>
                </a:solidFill>
                <a:cs typeface="B Titr" panose="00000700000000000000" pitchFamily="2" charset="-78"/>
              </a:rPr>
              <a:t>دستورالعمل برای ناظر/مربی</a:t>
            </a:r>
            <a:endParaRPr lang="en-US" sz="2400" dirty="0">
              <a:solidFill>
                <a:srgbClr val="0070C0"/>
              </a:solidFill>
              <a:cs typeface="B Titr" panose="00000700000000000000" pitchFamily="2" charset="-78"/>
            </a:endParaRPr>
          </a:p>
          <a:p>
            <a:endParaRPr lang="fa-IR" dirty="0"/>
          </a:p>
        </p:txBody>
      </p:sp>
      <p:graphicFrame>
        <p:nvGraphicFramePr>
          <p:cNvPr id="10" name="Content Placeholder 9">
            <a:extLst>
              <a:ext uri="{FF2B5EF4-FFF2-40B4-BE49-F238E27FC236}">
                <a16:creationId xmlns:a16="http://schemas.microsoft.com/office/drawing/2014/main" id="{787C79C2-C9F5-5B10-4719-6E95258279BE}"/>
              </a:ext>
            </a:extLst>
          </p:cNvPr>
          <p:cNvGraphicFramePr>
            <a:graphicFrameLocks noGrp="1"/>
          </p:cNvGraphicFramePr>
          <p:nvPr>
            <p:ph idx="1"/>
            <p:extLst>
              <p:ext uri="{D42A27DB-BD31-4B8C-83A1-F6EECF244321}">
                <p14:modId xmlns:p14="http://schemas.microsoft.com/office/powerpoint/2010/main" val="565164726"/>
              </p:ext>
            </p:extLst>
          </p:nvPr>
        </p:nvGraphicFramePr>
        <p:xfrm>
          <a:off x="3162300" y="3108865"/>
          <a:ext cx="5867400" cy="1310313"/>
        </p:xfrm>
        <a:graphic>
          <a:graphicData uri="http://schemas.openxmlformats.org/drawingml/2006/table">
            <a:tbl>
              <a:tblPr firstRow="1" firstCol="1" bandRow="1">
                <a:tableStyleId>{616DA210-FB5B-4158-B5E0-FEB733F419BA}</a:tableStyleId>
              </a:tblPr>
              <a:tblGrid>
                <a:gridCol w="1234440">
                  <a:extLst>
                    <a:ext uri="{9D8B030D-6E8A-4147-A177-3AD203B41FA5}">
                      <a16:colId xmlns:a16="http://schemas.microsoft.com/office/drawing/2014/main" val="191347307"/>
                    </a:ext>
                  </a:extLst>
                </a:gridCol>
                <a:gridCol w="3706400">
                  <a:extLst>
                    <a:ext uri="{9D8B030D-6E8A-4147-A177-3AD203B41FA5}">
                      <a16:colId xmlns:a16="http://schemas.microsoft.com/office/drawing/2014/main" val="1594091933"/>
                    </a:ext>
                  </a:extLst>
                </a:gridCol>
                <a:gridCol w="926560">
                  <a:extLst>
                    <a:ext uri="{9D8B030D-6E8A-4147-A177-3AD203B41FA5}">
                      <a16:colId xmlns:a16="http://schemas.microsoft.com/office/drawing/2014/main" val="2018789716"/>
                    </a:ext>
                  </a:extLst>
                </a:gridCol>
              </a:tblGrid>
              <a:tr h="363909">
                <a:tc>
                  <a:txBody>
                    <a:bodyPr/>
                    <a:lstStyle/>
                    <a:p>
                      <a:pPr algn="ctr" rtl="1">
                        <a:lnSpc>
                          <a:spcPct val="115000"/>
                        </a:lnSpc>
                        <a:spcAft>
                          <a:spcPts val="1000"/>
                        </a:spcAft>
                        <a:buNone/>
                      </a:pPr>
                      <a:r>
                        <a:rPr lang="ar-SA" sz="1800" dirty="0">
                          <a:solidFill>
                            <a:schemeClr val="tx1"/>
                          </a:solidFill>
                          <a:effectLst/>
                          <a:cs typeface="B Nazanin" panose="00000400000000000000" pitchFamily="2" charset="-78"/>
                        </a:rPr>
                        <a:t>  ارزیابی</a:t>
                      </a:r>
                      <a:endParaRPr lang="en-US" sz="1800" dirty="0">
                        <a:solidFill>
                          <a:schemeClr val="tx1"/>
                        </a:solidFill>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ctr" rtl="1">
                        <a:lnSpc>
                          <a:spcPct val="115000"/>
                        </a:lnSpc>
                        <a:spcAft>
                          <a:spcPts val="1000"/>
                        </a:spcAft>
                        <a:buNone/>
                      </a:pPr>
                      <a:r>
                        <a:rPr lang="ar-SA" sz="1800" dirty="0">
                          <a:solidFill>
                            <a:schemeClr val="tx1"/>
                          </a:solidFill>
                          <a:effectLst/>
                          <a:cs typeface="B Nazanin" panose="00000400000000000000" pitchFamily="2" charset="-78"/>
                        </a:rPr>
                        <a:t>  گویه ها</a:t>
                      </a:r>
                      <a:endParaRPr lang="en-US" sz="1800" dirty="0">
                        <a:solidFill>
                          <a:schemeClr val="tx1"/>
                        </a:solidFill>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ctr" rtl="1">
                        <a:lnSpc>
                          <a:spcPct val="115000"/>
                        </a:lnSpc>
                        <a:spcAft>
                          <a:spcPts val="1000"/>
                        </a:spcAft>
                        <a:buNone/>
                      </a:pPr>
                      <a:r>
                        <a:rPr lang="ar-SA" sz="1800" dirty="0">
                          <a:solidFill>
                            <a:schemeClr val="tx1"/>
                          </a:solidFill>
                          <a:effectLst/>
                          <a:cs typeface="B Nazanin" panose="00000400000000000000" pitchFamily="2" charset="-78"/>
                        </a:rPr>
                        <a:t>ردیف</a:t>
                      </a:r>
                      <a:endParaRPr lang="en-US" sz="1800" dirty="0">
                        <a:solidFill>
                          <a:schemeClr val="tx1"/>
                        </a:solidFill>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extLst>
                  <a:ext uri="{0D108BD9-81ED-4DB2-BD59-A6C34878D82A}">
                    <a16:rowId xmlns:a16="http://schemas.microsoft.com/office/drawing/2014/main" val="3517481326"/>
                  </a:ext>
                </a:extLst>
              </a:tr>
              <a:tr h="225425">
                <a:tc>
                  <a:txBody>
                    <a:bodyPr/>
                    <a:lstStyle/>
                    <a:p>
                      <a:pPr algn="ctr" rtl="1">
                        <a:lnSpc>
                          <a:spcPct val="115000"/>
                        </a:lnSpc>
                        <a:spcAft>
                          <a:spcPts val="1000"/>
                        </a:spcAft>
                        <a:buNone/>
                      </a:pPr>
                      <a:r>
                        <a:rPr lang="en-US" sz="1800">
                          <a:solidFill>
                            <a:schemeClr val="tx1"/>
                          </a:solidFill>
                          <a:effectLst/>
                          <a:cs typeface="B Nazanin" panose="00000400000000000000" pitchFamily="2" charset="-78"/>
                        </a:rPr>
                        <a:t>☐</a:t>
                      </a:r>
                      <a:endParaRPr lang="en-US" sz="1800">
                        <a:solidFill>
                          <a:schemeClr val="tx1"/>
                        </a:solidFill>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ctr" rtl="1">
                        <a:lnSpc>
                          <a:spcPct val="115000"/>
                        </a:lnSpc>
                        <a:spcAft>
                          <a:spcPts val="1000"/>
                        </a:spcAft>
                        <a:buNone/>
                      </a:pPr>
                      <a:r>
                        <a:rPr lang="ar-SA" sz="1800">
                          <a:solidFill>
                            <a:schemeClr val="tx1"/>
                          </a:solidFill>
                          <a:effectLst/>
                          <a:cs typeface="B Nazanin" panose="00000400000000000000" pitchFamily="2" charset="-78"/>
                        </a:rPr>
                        <a:t>یادداشت</a:t>
                      </a:r>
                      <a:r>
                        <a:rPr lang="en-US" sz="1800">
                          <a:solidFill>
                            <a:schemeClr val="tx1"/>
                          </a:solidFill>
                          <a:effectLst/>
                          <a:cs typeface="B Nazanin" panose="00000400000000000000" pitchFamily="2" charset="-78"/>
                        </a:rPr>
                        <a:t>‌</a:t>
                      </a:r>
                      <a:r>
                        <a:rPr lang="ar-SA" sz="1800">
                          <a:solidFill>
                            <a:schemeClr val="tx1"/>
                          </a:solidFill>
                          <a:effectLst/>
                          <a:cs typeface="B Nazanin" panose="00000400000000000000" pitchFamily="2" charset="-78"/>
                        </a:rPr>
                        <a:t>برداری عینی و مبتنی بر مشاهدات</a:t>
                      </a:r>
                      <a:endParaRPr lang="en-US" sz="1800">
                        <a:solidFill>
                          <a:schemeClr val="tx1"/>
                        </a:solidFill>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ctr" rtl="1">
                        <a:lnSpc>
                          <a:spcPct val="115000"/>
                        </a:lnSpc>
                        <a:spcAft>
                          <a:spcPts val="1000"/>
                        </a:spcAft>
                        <a:buNone/>
                      </a:pPr>
                      <a:r>
                        <a:rPr lang="ar-SA" sz="1800" dirty="0">
                          <a:solidFill>
                            <a:schemeClr val="tx1"/>
                          </a:solidFill>
                          <a:effectLst/>
                          <a:cs typeface="B Nazanin" panose="00000400000000000000" pitchFamily="2" charset="-78"/>
                        </a:rPr>
                        <a:t>1</a:t>
                      </a:r>
                      <a:endParaRPr lang="en-US" sz="1800" dirty="0">
                        <a:solidFill>
                          <a:schemeClr val="tx1"/>
                        </a:solidFill>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extLst>
                  <a:ext uri="{0D108BD9-81ED-4DB2-BD59-A6C34878D82A}">
                    <a16:rowId xmlns:a16="http://schemas.microsoft.com/office/drawing/2014/main" val="3915787602"/>
                  </a:ext>
                </a:extLst>
              </a:tr>
              <a:tr h="225425">
                <a:tc>
                  <a:txBody>
                    <a:bodyPr/>
                    <a:lstStyle/>
                    <a:p>
                      <a:pPr algn="ctr" rtl="1">
                        <a:lnSpc>
                          <a:spcPct val="115000"/>
                        </a:lnSpc>
                        <a:spcAft>
                          <a:spcPts val="1000"/>
                        </a:spcAft>
                        <a:buNone/>
                      </a:pPr>
                      <a:r>
                        <a:rPr lang="en-US" sz="1800">
                          <a:solidFill>
                            <a:schemeClr val="tx1"/>
                          </a:solidFill>
                          <a:effectLst/>
                          <a:cs typeface="B Nazanin" panose="00000400000000000000" pitchFamily="2" charset="-78"/>
                        </a:rPr>
                        <a:t>☐</a:t>
                      </a:r>
                      <a:endParaRPr lang="en-US" sz="1800">
                        <a:solidFill>
                          <a:schemeClr val="tx1"/>
                        </a:solidFill>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ctr" rtl="1">
                        <a:lnSpc>
                          <a:spcPct val="115000"/>
                        </a:lnSpc>
                        <a:spcAft>
                          <a:spcPts val="1000"/>
                        </a:spcAft>
                        <a:buNone/>
                      </a:pPr>
                      <a:r>
                        <a:rPr lang="ar-SA" sz="1800">
                          <a:solidFill>
                            <a:schemeClr val="tx1"/>
                          </a:solidFill>
                          <a:effectLst/>
                          <a:cs typeface="B Nazanin" panose="00000400000000000000" pitchFamily="2" charset="-78"/>
                        </a:rPr>
                        <a:t>تمرکز بر معیارهای از پیش تعیین شده</a:t>
                      </a:r>
                      <a:endParaRPr lang="en-US" sz="1800">
                        <a:solidFill>
                          <a:schemeClr val="tx1"/>
                        </a:solidFill>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ctr" rtl="1">
                        <a:lnSpc>
                          <a:spcPct val="115000"/>
                        </a:lnSpc>
                        <a:spcAft>
                          <a:spcPts val="1000"/>
                        </a:spcAft>
                        <a:buNone/>
                      </a:pPr>
                      <a:r>
                        <a:rPr lang="ar-SA" sz="1800" dirty="0">
                          <a:solidFill>
                            <a:schemeClr val="tx1"/>
                          </a:solidFill>
                          <a:effectLst/>
                          <a:cs typeface="B Nazanin" panose="00000400000000000000" pitchFamily="2" charset="-78"/>
                        </a:rPr>
                        <a:t>2</a:t>
                      </a:r>
                      <a:endParaRPr lang="en-US" sz="1800" dirty="0">
                        <a:solidFill>
                          <a:schemeClr val="tx1"/>
                        </a:solidFill>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extLst>
                  <a:ext uri="{0D108BD9-81ED-4DB2-BD59-A6C34878D82A}">
                    <a16:rowId xmlns:a16="http://schemas.microsoft.com/office/drawing/2014/main" val="2244152434"/>
                  </a:ext>
                </a:extLst>
              </a:tr>
              <a:tr h="225425">
                <a:tc>
                  <a:txBody>
                    <a:bodyPr/>
                    <a:lstStyle/>
                    <a:p>
                      <a:pPr algn="ctr" rtl="1">
                        <a:lnSpc>
                          <a:spcPct val="115000"/>
                        </a:lnSpc>
                        <a:spcAft>
                          <a:spcPts val="1000"/>
                        </a:spcAft>
                        <a:buNone/>
                      </a:pPr>
                      <a:r>
                        <a:rPr lang="en-US" sz="1800">
                          <a:solidFill>
                            <a:schemeClr val="tx1"/>
                          </a:solidFill>
                          <a:effectLst/>
                          <a:cs typeface="B Nazanin" panose="00000400000000000000" pitchFamily="2" charset="-78"/>
                        </a:rPr>
                        <a:t>☐</a:t>
                      </a:r>
                      <a:endParaRPr lang="en-US" sz="1800">
                        <a:solidFill>
                          <a:schemeClr val="tx1"/>
                        </a:solidFill>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ctr" rtl="1">
                        <a:lnSpc>
                          <a:spcPct val="115000"/>
                        </a:lnSpc>
                        <a:spcAft>
                          <a:spcPts val="1000"/>
                        </a:spcAft>
                        <a:buNone/>
                      </a:pPr>
                      <a:r>
                        <a:rPr lang="ar-SA" sz="1800">
                          <a:solidFill>
                            <a:schemeClr val="tx1"/>
                          </a:solidFill>
                          <a:effectLst/>
                          <a:cs typeface="B Nazanin" panose="00000400000000000000" pitchFamily="2" charset="-78"/>
                        </a:rPr>
                        <a:t>عدم قطع کردن روند بازی، مگر در موارد ضروری</a:t>
                      </a:r>
                      <a:endParaRPr lang="en-US" sz="1800">
                        <a:solidFill>
                          <a:schemeClr val="tx1"/>
                        </a:solidFill>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ctr" rtl="1">
                        <a:lnSpc>
                          <a:spcPct val="115000"/>
                        </a:lnSpc>
                        <a:spcAft>
                          <a:spcPts val="1000"/>
                        </a:spcAft>
                        <a:buNone/>
                      </a:pPr>
                      <a:r>
                        <a:rPr lang="ar-SA" sz="1800" dirty="0">
                          <a:solidFill>
                            <a:schemeClr val="tx1"/>
                          </a:solidFill>
                          <a:effectLst/>
                          <a:cs typeface="B Nazanin" panose="00000400000000000000" pitchFamily="2" charset="-78"/>
                        </a:rPr>
                        <a:t>3</a:t>
                      </a:r>
                      <a:endParaRPr lang="en-US" sz="1800" dirty="0">
                        <a:solidFill>
                          <a:schemeClr val="tx1"/>
                        </a:solidFill>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extLst>
                  <a:ext uri="{0D108BD9-81ED-4DB2-BD59-A6C34878D82A}">
                    <a16:rowId xmlns:a16="http://schemas.microsoft.com/office/drawing/2014/main" val="1950536602"/>
                  </a:ext>
                </a:extLst>
              </a:tr>
            </a:tbl>
          </a:graphicData>
        </a:graphic>
      </p:graphicFrame>
    </p:spTree>
    <p:extLst>
      <p:ext uri="{BB962C8B-B14F-4D97-AF65-F5344CB8AC3E}">
        <p14:creationId xmlns:p14="http://schemas.microsoft.com/office/powerpoint/2010/main" val="902917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8D42E85-07E6-2BF3-00CD-E29C52D96383}"/>
              </a:ext>
            </a:extLst>
          </p:cNvPr>
          <p:cNvGraphicFramePr>
            <a:graphicFrameLocks noGrp="1"/>
          </p:cNvGraphicFramePr>
          <p:nvPr>
            <p:ph idx="1"/>
            <p:extLst>
              <p:ext uri="{D42A27DB-BD31-4B8C-83A1-F6EECF244321}">
                <p14:modId xmlns:p14="http://schemas.microsoft.com/office/powerpoint/2010/main" val="3103548275"/>
              </p:ext>
            </p:extLst>
          </p:nvPr>
        </p:nvGraphicFramePr>
        <p:xfrm>
          <a:off x="1429967" y="1722120"/>
          <a:ext cx="9114817" cy="3868039"/>
        </p:xfrm>
        <a:graphic>
          <a:graphicData uri="http://schemas.openxmlformats.org/drawingml/2006/table">
            <a:tbl>
              <a:tblPr firstRow="1" firstCol="1" bandRow="1">
                <a:tableStyleId>{616DA210-FB5B-4158-B5E0-FEB733F419BA}</a:tableStyleId>
              </a:tblPr>
              <a:tblGrid>
                <a:gridCol w="810313">
                  <a:extLst>
                    <a:ext uri="{9D8B030D-6E8A-4147-A177-3AD203B41FA5}">
                      <a16:colId xmlns:a16="http://schemas.microsoft.com/office/drawing/2014/main" val="1412331423"/>
                    </a:ext>
                  </a:extLst>
                </a:gridCol>
                <a:gridCol w="4352544">
                  <a:extLst>
                    <a:ext uri="{9D8B030D-6E8A-4147-A177-3AD203B41FA5}">
                      <a16:colId xmlns:a16="http://schemas.microsoft.com/office/drawing/2014/main" val="996474359"/>
                    </a:ext>
                  </a:extLst>
                </a:gridCol>
                <a:gridCol w="3529584">
                  <a:extLst>
                    <a:ext uri="{9D8B030D-6E8A-4147-A177-3AD203B41FA5}">
                      <a16:colId xmlns:a16="http://schemas.microsoft.com/office/drawing/2014/main" val="2923081611"/>
                    </a:ext>
                  </a:extLst>
                </a:gridCol>
                <a:gridCol w="422376">
                  <a:extLst>
                    <a:ext uri="{9D8B030D-6E8A-4147-A177-3AD203B41FA5}">
                      <a16:colId xmlns:a16="http://schemas.microsoft.com/office/drawing/2014/main" val="3456961006"/>
                    </a:ext>
                  </a:extLst>
                </a:gridCol>
              </a:tblGrid>
              <a:tr h="193040">
                <a:tc>
                  <a:txBody>
                    <a:bodyPr/>
                    <a:lstStyle/>
                    <a:p>
                      <a:pPr algn="ctr" rtl="1">
                        <a:lnSpc>
                          <a:spcPct val="115000"/>
                        </a:lnSpc>
                        <a:spcAft>
                          <a:spcPts val="1000"/>
                        </a:spcAft>
                        <a:buNone/>
                      </a:pPr>
                      <a:r>
                        <a:rPr lang="ar-SA" sz="1600" dirty="0">
                          <a:solidFill>
                            <a:schemeClr val="tx1"/>
                          </a:solidFill>
                          <a:effectLst/>
                          <a:cs typeface="B Nazanin" panose="00000400000000000000" pitchFamily="2" charset="-78"/>
                        </a:rPr>
                        <a:t>ارزیابی</a:t>
                      </a:r>
                      <a:endParaRPr lang="en-US" sz="1600" dirty="0">
                        <a:solidFill>
                          <a:schemeClr val="tx1"/>
                        </a:solidFill>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ctr" rtl="1">
                        <a:lnSpc>
                          <a:spcPct val="115000"/>
                        </a:lnSpc>
                        <a:spcAft>
                          <a:spcPts val="1000"/>
                        </a:spcAft>
                        <a:buNone/>
                      </a:pPr>
                      <a:r>
                        <a:rPr lang="ar-SA" sz="1600" dirty="0">
                          <a:solidFill>
                            <a:schemeClr val="tx1"/>
                          </a:solidFill>
                          <a:effectLst/>
                          <a:cs typeface="B Nazanin" panose="00000400000000000000" pitchFamily="2" charset="-78"/>
                        </a:rPr>
                        <a:t>توضیحات</a:t>
                      </a:r>
                      <a:endParaRPr lang="en-US" sz="1600" dirty="0">
                        <a:solidFill>
                          <a:schemeClr val="tx1"/>
                        </a:solidFill>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ctr" rtl="1">
                        <a:lnSpc>
                          <a:spcPct val="115000"/>
                        </a:lnSpc>
                        <a:spcAft>
                          <a:spcPts val="1000"/>
                        </a:spcAft>
                        <a:buNone/>
                      </a:pPr>
                      <a:r>
                        <a:rPr lang="ar-SA" sz="1600" dirty="0">
                          <a:solidFill>
                            <a:schemeClr val="tx1"/>
                          </a:solidFill>
                          <a:effectLst/>
                          <a:cs typeface="B Nazanin" panose="00000400000000000000" pitchFamily="2" charset="-78"/>
                        </a:rPr>
                        <a:t>گویه ها</a:t>
                      </a:r>
                      <a:endParaRPr lang="en-US" sz="1600" dirty="0">
                        <a:solidFill>
                          <a:schemeClr val="tx1"/>
                        </a:solidFill>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ctr" rtl="1">
                        <a:lnSpc>
                          <a:spcPct val="115000"/>
                        </a:lnSpc>
                        <a:spcAft>
                          <a:spcPts val="1000"/>
                        </a:spcAft>
                        <a:buNone/>
                      </a:pPr>
                      <a:r>
                        <a:rPr lang="ar-SA" sz="1600" dirty="0">
                          <a:solidFill>
                            <a:schemeClr val="tx1"/>
                          </a:solidFill>
                          <a:effectLst/>
                          <a:cs typeface="B Nazanin" panose="00000400000000000000" pitchFamily="2" charset="-78"/>
                        </a:rPr>
                        <a:t>ردیف</a:t>
                      </a:r>
                      <a:endParaRPr lang="en-US" sz="1600" dirty="0">
                        <a:solidFill>
                          <a:schemeClr val="tx1"/>
                        </a:solidFill>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extLst>
                  <a:ext uri="{0D108BD9-81ED-4DB2-BD59-A6C34878D82A}">
                    <a16:rowId xmlns:a16="http://schemas.microsoft.com/office/drawing/2014/main" val="921482304"/>
                  </a:ext>
                </a:extLst>
              </a:tr>
              <a:tr h="392430">
                <a:tc>
                  <a:txBody>
                    <a:bodyPr/>
                    <a:lstStyle/>
                    <a:p>
                      <a:pPr algn="ctr" rtl="1">
                        <a:lnSpc>
                          <a:spcPct val="115000"/>
                        </a:lnSpc>
                        <a:spcAft>
                          <a:spcPts val="1000"/>
                        </a:spcAft>
                        <a:buNone/>
                      </a:pPr>
                      <a:r>
                        <a:rPr lang="en-US" sz="1600" dirty="0">
                          <a:solidFill>
                            <a:schemeClr val="tx1"/>
                          </a:solidFill>
                          <a:effectLst/>
                          <a:cs typeface="B Nazanin" panose="00000400000000000000" pitchFamily="2" charset="-78"/>
                        </a:rPr>
                        <a:t>☐</a:t>
                      </a:r>
                      <a:endParaRPr lang="en-US" sz="1600" dirty="0">
                        <a:solidFill>
                          <a:schemeClr val="tx1"/>
                        </a:solidFill>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ctr" rtl="1">
                        <a:lnSpc>
                          <a:spcPct val="115000"/>
                        </a:lnSpc>
                        <a:spcAft>
                          <a:spcPts val="1000"/>
                        </a:spcAft>
                        <a:buNone/>
                      </a:pPr>
                      <a:r>
                        <a:rPr lang="ar-SA" sz="1600">
                          <a:solidFill>
                            <a:schemeClr val="tx1"/>
                          </a:solidFill>
                          <a:effectLst/>
                          <a:cs typeface="B Nazanin" panose="00000400000000000000" pitchFamily="2" charset="-78"/>
                        </a:rPr>
                        <a:t>اطمینان از خروج همه شرکت</a:t>
                      </a:r>
                      <a:r>
                        <a:rPr lang="en-US" sz="1600">
                          <a:solidFill>
                            <a:schemeClr val="tx1"/>
                          </a:solidFill>
                          <a:effectLst/>
                          <a:cs typeface="B Nazanin" panose="00000400000000000000" pitchFamily="2" charset="-78"/>
                        </a:rPr>
                        <a:t>‌</a:t>
                      </a:r>
                      <a:r>
                        <a:rPr lang="ar-SA" sz="1600">
                          <a:solidFill>
                            <a:schemeClr val="tx1"/>
                          </a:solidFill>
                          <a:effectLst/>
                          <a:cs typeface="B Nazanin" panose="00000400000000000000" pitchFamily="2" charset="-78"/>
                        </a:rPr>
                        <a:t>کنندگان از فضای سناریو</a:t>
                      </a:r>
                      <a:endParaRPr lang="en-US" sz="1600">
                        <a:solidFill>
                          <a:schemeClr val="tx1"/>
                        </a:solidFill>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r" rtl="1">
                        <a:lnSpc>
                          <a:spcPct val="115000"/>
                        </a:lnSpc>
                        <a:spcAft>
                          <a:spcPts val="1000"/>
                        </a:spcAft>
                        <a:buNone/>
                      </a:pPr>
                      <a:r>
                        <a:rPr lang="ar-SA" sz="1600">
                          <a:solidFill>
                            <a:schemeClr val="tx1"/>
                          </a:solidFill>
                          <a:effectLst/>
                          <a:cs typeface="B Nazanin" panose="00000400000000000000" pitchFamily="2" charset="-78"/>
                        </a:rPr>
                        <a:t>خروج از نقش و انجام دبریفینگ فوری</a:t>
                      </a:r>
                      <a:endParaRPr lang="en-US" sz="1600">
                        <a:solidFill>
                          <a:schemeClr val="tx1"/>
                        </a:solidFill>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r" rtl="1">
                        <a:lnSpc>
                          <a:spcPct val="115000"/>
                        </a:lnSpc>
                        <a:spcAft>
                          <a:spcPts val="1000"/>
                        </a:spcAft>
                        <a:buNone/>
                      </a:pPr>
                      <a:r>
                        <a:rPr lang="ar-SA" sz="1600">
                          <a:solidFill>
                            <a:schemeClr val="tx1"/>
                          </a:solidFill>
                          <a:effectLst/>
                          <a:cs typeface="B Nazanin" panose="00000400000000000000" pitchFamily="2" charset="-78"/>
                        </a:rPr>
                        <a:t>1</a:t>
                      </a:r>
                      <a:endParaRPr lang="en-US" sz="1600">
                        <a:solidFill>
                          <a:schemeClr val="tx1"/>
                        </a:solidFill>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extLst>
                  <a:ext uri="{0D108BD9-81ED-4DB2-BD59-A6C34878D82A}">
                    <a16:rowId xmlns:a16="http://schemas.microsoft.com/office/drawing/2014/main" val="3906176117"/>
                  </a:ext>
                </a:extLst>
              </a:tr>
              <a:tr h="398780">
                <a:tc>
                  <a:txBody>
                    <a:bodyPr/>
                    <a:lstStyle/>
                    <a:p>
                      <a:pPr algn="ctr" rtl="1">
                        <a:lnSpc>
                          <a:spcPct val="115000"/>
                        </a:lnSpc>
                        <a:spcAft>
                          <a:spcPts val="1000"/>
                        </a:spcAft>
                        <a:buNone/>
                      </a:pPr>
                      <a:r>
                        <a:rPr lang="en-US" sz="1600">
                          <a:solidFill>
                            <a:schemeClr val="tx1"/>
                          </a:solidFill>
                          <a:effectLst/>
                          <a:cs typeface="B Nazanin" panose="00000400000000000000" pitchFamily="2" charset="-78"/>
                        </a:rPr>
                        <a:t>☐</a:t>
                      </a:r>
                      <a:endParaRPr lang="en-US" sz="1600">
                        <a:solidFill>
                          <a:schemeClr val="tx1"/>
                        </a:solidFill>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ctr" rtl="1">
                        <a:lnSpc>
                          <a:spcPct val="115000"/>
                        </a:lnSpc>
                        <a:spcAft>
                          <a:spcPts val="1000"/>
                        </a:spcAft>
                        <a:buNone/>
                      </a:pPr>
                      <a:r>
                        <a:rPr lang="ar-SA" sz="1600" dirty="0">
                          <a:solidFill>
                            <a:schemeClr val="tx1"/>
                          </a:solidFill>
                          <a:effectLst/>
                          <a:cs typeface="B Nazanin" panose="00000400000000000000" pitchFamily="2" charset="-78"/>
                        </a:rPr>
                        <a:t>شروع با نقاط قوت</a:t>
                      </a:r>
                      <a:r>
                        <a:rPr lang="en-US" sz="1600" dirty="0">
                          <a:solidFill>
                            <a:schemeClr val="tx1"/>
                          </a:solidFill>
                          <a:effectLst/>
                          <a:cs typeface="B Nazanin" panose="00000400000000000000" pitchFamily="2" charset="-78"/>
                        </a:rPr>
                        <a:t> </a:t>
                      </a:r>
                      <a:r>
                        <a:rPr lang="fa-IR" sz="1600" dirty="0">
                          <a:solidFill>
                            <a:schemeClr val="tx1"/>
                          </a:solidFill>
                          <a:effectLst/>
                          <a:cs typeface="B Nazanin" panose="00000400000000000000" pitchFamily="2" charset="-78"/>
                        </a:rPr>
                        <a:t>، </a:t>
                      </a:r>
                      <a:r>
                        <a:rPr lang="ar-SA" sz="1600" dirty="0">
                          <a:solidFill>
                            <a:schemeClr val="tx1"/>
                          </a:solidFill>
                          <a:effectLst/>
                          <a:cs typeface="B Nazanin" panose="00000400000000000000" pitchFamily="2" charset="-78"/>
                        </a:rPr>
                        <a:t>بیان نقاط قابل بهبود</a:t>
                      </a:r>
                      <a:r>
                        <a:rPr lang="fa-IR" sz="1600" dirty="0">
                          <a:solidFill>
                            <a:schemeClr val="tx1"/>
                          </a:solidFill>
                          <a:effectLst/>
                          <a:cs typeface="B Nazanin" panose="00000400000000000000" pitchFamily="2" charset="-78"/>
                        </a:rPr>
                        <a:t>،</a:t>
                      </a:r>
                      <a:r>
                        <a:rPr lang="en-US" sz="1600" dirty="0">
                          <a:solidFill>
                            <a:schemeClr val="tx1"/>
                          </a:solidFill>
                          <a:effectLst/>
                          <a:cs typeface="B Nazanin" panose="00000400000000000000" pitchFamily="2" charset="-78"/>
                        </a:rPr>
                        <a:t> </a:t>
                      </a:r>
                      <a:r>
                        <a:rPr lang="ar-SA" sz="1600" dirty="0">
                          <a:solidFill>
                            <a:schemeClr val="tx1"/>
                          </a:solidFill>
                          <a:effectLst/>
                          <a:cs typeface="B Nazanin" panose="00000400000000000000" pitchFamily="2" charset="-78"/>
                        </a:rPr>
                        <a:t>پایان با نکته مثبت</a:t>
                      </a:r>
                      <a:endParaRPr lang="en-US" sz="1600" dirty="0">
                        <a:solidFill>
                          <a:schemeClr val="tx1"/>
                        </a:solidFill>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r" rtl="1">
                        <a:lnSpc>
                          <a:spcPct val="115000"/>
                        </a:lnSpc>
                        <a:spcAft>
                          <a:spcPts val="1000"/>
                        </a:spcAft>
                        <a:buNone/>
                      </a:pPr>
                      <a:r>
                        <a:rPr lang="ar-SA" sz="1600" dirty="0">
                          <a:solidFill>
                            <a:schemeClr val="tx1"/>
                          </a:solidFill>
                          <a:effectLst/>
                          <a:cs typeface="B Nazanin" panose="00000400000000000000" pitchFamily="2" charset="-78"/>
                        </a:rPr>
                        <a:t>ارائه بازخورد </a:t>
                      </a:r>
                      <a:endParaRPr lang="en-US" sz="1600" dirty="0">
                        <a:solidFill>
                          <a:schemeClr val="tx1"/>
                        </a:solidFill>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r" rtl="1">
                        <a:lnSpc>
                          <a:spcPct val="115000"/>
                        </a:lnSpc>
                        <a:spcAft>
                          <a:spcPts val="1000"/>
                        </a:spcAft>
                        <a:buNone/>
                      </a:pPr>
                      <a:r>
                        <a:rPr lang="ar-SA" sz="1600">
                          <a:solidFill>
                            <a:schemeClr val="tx1"/>
                          </a:solidFill>
                          <a:effectLst/>
                          <a:cs typeface="B Nazanin" panose="00000400000000000000" pitchFamily="2" charset="-78"/>
                        </a:rPr>
                        <a:t>2</a:t>
                      </a:r>
                      <a:endParaRPr lang="en-US" sz="1600">
                        <a:solidFill>
                          <a:schemeClr val="tx1"/>
                        </a:solidFill>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extLst>
                  <a:ext uri="{0D108BD9-81ED-4DB2-BD59-A6C34878D82A}">
                    <a16:rowId xmlns:a16="http://schemas.microsoft.com/office/drawing/2014/main" val="3982456433"/>
                  </a:ext>
                </a:extLst>
              </a:tr>
              <a:tr h="392430">
                <a:tc>
                  <a:txBody>
                    <a:bodyPr/>
                    <a:lstStyle/>
                    <a:p>
                      <a:pPr algn="ctr" rtl="1">
                        <a:lnSpc>
                          <a:spcPct val="115000"/>
                        </a:lnSpc>
                        <a:spcAft>
                          <a:spcPts val="1000"/>
                        </a:spcAft>
                        <a:buNone/>
                      </a:pPr>
                      <a:r>
                        <a:rPr lang="en-US" sz="1600">
                          <a:solidFill>
                            <a:schemeClr val="tx1"/>
                          </a:solidFill>
                          <a:effectLst/>
                          <a:cs typeface="B Nazanin" panose="00000400000000000000" pitchFamily="2" charset="-78"/>
                        </a:rPr>
                        <a:t>☐</a:t>
                      </a:r>
                      <a:endParaRPr lang="en-US" sz="1600">
                        <a:solidFill>
                          <a:schemeClr val="tx1"/>
                        </a:solidFill>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ctr" rtl="1">
                        <a:lnSpc>
                          <a:spcPct val="115000"/>
                        </a:lnSpc>
                        <a:spcAft>
                          <a:spcPts val="1000"/>
                        </a:spcAft>
                        <a:buNone/>
                      </a:pPr>
                      <a:r>
                        <a:rPr lang="ar-SA" sz="1600" dirty="0">
                          <a:solidFill>
                            <a:schemeClr val="tx1"/>
                          </a:solidFill>
                          <a:effectLst/>
                          <a:cs typeface="B Nazanin" panose="00000400000000000000" pitchFamily="2" charset="-78"/>
                        </a:rPr>
                        <a:t>پرسش از بازیکن درباره نظرش نسبت به عملکرد خود</a:t>
                      </a:r>
                      <a:endParaRPr lang="en-US" sz="1600" dirty="0">
                        <a:solidFill>
                          <a:schemeClr val="tx1"/>
                        </a:solidFill>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r" rtl="1">
                        <a:lnSpc>
                          <a:spcPct val="115000"/>
                        </a:lnSpc>
                        <a:spcAft>
                          <a:spcPts val="1000"/>
                        </a:spcAft>
                        <a:buNone/>
                      </a:pPr>
                      <a:r>
                        <a:rPr lang="ar-SA" sz="1600">
                          <a:solidFill>
                            <a:schemeClr val="tx1"/>
                          </a:solidFill>
                          <a:effectLst/>
                          <a:cs typeface="B Nazanin" panose="00000400000000000000" pitchFamily="2" charset="-78"/>
                        </a:rPr>
                        <a:t>انجام خودارزیابی توسط بازیکن اصلی</a:t>
                      </a:r>
                      <a:endParaRPr lang="en-US" sz="1600">
                        <a:solidFill>
                          <a:schemeClr val="tx1"/>
                        </a:solidFill>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r" rtl="1">
                        <a:lnSpc>
                          <a:spcPct val="115000"/>
                        </a:lnSpc>
                        <a:spcAft>
                          <a:spcPts val="1000"/>
                        </a:spcAft>
                        <a:buNone/>
                      </a:pPr>
                      <a:r>
                        <a:rPr lang="ar-SA" sz="1600">
                          <a:solidFill>
                            <a:schemeClr val="tx1"/>
                          </a:solidFill>
                          <a:effectLst/>
                          <a:cs typeface="B Nazanin" panose="00000400000000000000" pitchFamily="2" charset="-78"/>
                        </a:rPr>
                        <a:t>3</a:t>
                      </a:r>
                      <a:endParaRPr lang="en-US" sz="1600">
                        <a:solidFill>
                          <a:schemeClr val="tx1"/>
                        </a:solidFill>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extLst>
                  <a:ext uri="{0D108BD9-81ED-4DB2-BD59-A6C34878D82A}">
                    <a16:rowId xmlns:a16="http://schemas.microsoft.com/office/drawing/2014/main" val="3466808922"/>
                  </a:ext>
                </a:extLst>
              </a:tr>
              <a:tr h="392430">
                <a:tc>
                  <a:txBody>
                    <a:bodyPr/>
                    <a:lstStyle/>
                    <a:p>
                      <a:pPr algn="ctr" rtl="1">
                        <a:lnSpc>
                          <a:spcPct val="115000"/>
                        </a:lnSpc>
                        <a:spcAft>
                          <a:spcPts val="1000"/>
                        </a:spcAft>
                        <a:buNone/>
                      </a:pPr>
                      <a:r>
                        <a:rPr lang="en-US" sz="1600">
                          <a:solidFill>
                            <a:schemeClr val="tx1"/>
                          </a:solidFill>
                          <a:effectLst/>
                          <a:cs typeface="B Nazanin" panose="00000400000000000000" pitchFamily="2" charset="-78"/>
                        </a:rPr>
                        <a:t>☐</a:t>
                      </a:r>
                      <a:endParaRPr lang="en-US" sz="1600">
                        <a:solidFill>
                          <a:schemeClr val="tx1"/>
                        </a:solidFill>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ctr" rtl="1">
                        <a:lnSpc>
                          <a:spcPct val="115000"/>
                        </a:lnSpc>
                        <a:spcAft>
                          <a:spcPts val="1000"/>
                        </a:spcAft>
                        <a:buNone/>
                      </a:pPr>
                      <a:r>
                        <a:rPr lang="ar-SA" sz="1600" dirty="0">
                          <a:solidFill>
                            <a:schemeClr val="tx1"/>
                          </a:solidFill>
                          <a:effectLst/>
                          <a:cs typeface="B Nazanin" panose="00000400000000000000" pitchFamily="2" charset="-78"/>
                        </a:rPr>
                        <a:t>پرسش درباره احساسات و واکنش</a:t>
                      </a:r>
                      <a:r>
                        <a:rPr lang="en-US" sz="1600" dirty="0">
                          <a:solidFill>
                            <a:schemeClr val="tx1"/>
                          </a:solidFill>
                          <a:effectLst/>
                          <a:cs typeface="B Nazanin" panose="00000400000000000000" pitchFamily="2" charset="-78"/>
                        </a:rPr>
                        <a:t>‌</a:t>
                      </a:r>
                      <a:r>
                        <a:rPr lang="ar-SA" sz="1600" dirty="0">
                          <a:solidFill>
                            <a:schemeClr val="tx1"/>
                          </a:solidFill>
                          <a:effectLst/>
                          <a:cs typeface="B Nazanin" panose="00000400000000000000" pitchFamily="2" charset="-78"/>
                        </a:rPr>
                        <a:t>ها در طول بازی</a:t>
                      </a:r>
                      <a:endParaRPr lang="en-US" sz="1600" dirty="0">
                        <a:solidFill>
                          <a:schemeClr val="tx1"/>
                        </a:solidFill>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r" rtl="1">
                        <a:lnSpc>
                          <a:spcPct val="115000"/>
                        </a:lnSpc>
                        <a:spcAft>
                          <a:spcPts val="1000"/>
                        </a:spcAft>
                        <a:buNone/>
                      </a:pPr>
                      <a:r>
                        <a:rPr lang="ar-SA" sz="1600">
                          <a:solidFill>
                            <a:schemeClr val="tx1"/>
                          </a:solidFill>
                          <a:effectLst/>
                          <a:cs typeface="B Nazanin" panose="00000400000000000000" pitchFamily="2" charset="-78"/>
                        </a:rPr>
                        <a:t>دریافت بازخورد از بازیکن مقابل</a:t>
                      </a:r>
                      <a:endParaRPr lang="en-US" sz="1600">
                        <a:solidFill>
                          <a:schemeClr val="tx1"/>
                        </a:solidFill>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r" rtl="1">
                        <a:lnSpc>
                          <a:spcPct val="115000"/>
                        </a:lnSpc>
                        <a:spcAft>
                          <a:spcPts val="1000"/>
                        </a:spcAft>
                        <a:buNone/>
                      </a:pPr>
                      <a:r>
                        <a:rPr lang="ar-SA" sz="1600">
                          <a:solidFill>
                            <a:schemeClr val="tx1"/>
                          </a:solidFill>
                          <a:effectLst/>
                          <a:cs typeface="B Nazanin" panose="00000400000000000000" pitchFamily="2" charset="-78"/>
                        </a:rPr>
                        <a:t>4</a:t>
                      </a:r>
                      <a:endParaRPr lang="en-US" sz="1600">
                        <a:solidFill>
                          <a:schemeClr val="tx1"/>
                        </a:solidFill>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extLst>
                  <a:ext uri="{0D108BD9-81ED-4DB2-BD59-A6C34878D82A}">
                    <a16:rowId xmlns:a16="http://schemas.microsoft.com/office/drawing/2014/main" val="3640063282"/>
                  </a:ext>
                </a:extLst>
              </a:tr>
              <a:tr h="136652">
                <a:tc>
                  <a:txBody>
                    <a:bodyPr/>
                    <a:lstStyle/>
                    <a:p>
                      <a:pPr algn="ctr" rtl="1">
                        <a:lnSpc>
                          <a:spcPct val="115000"/>
                        </a:lnSpc>
                        <a:spcAft>
                          <a:spcPts val="1000"/>
                        </a:spcAft>
                        <a:buNone/>
                      </a:pPr>
                      <a:r>
                        <a:rPr lang="en-US" sz="1600">
                          <a:solidFill>
                            <a:schemeClr val="tx1"/>
                          </a:solidFill>
                          <a:effectLst/>
                          <a:cs typeface="B Nazanin" panose="00000400000000000000" pitchFamily="2" charset="-78"/>
                        </a:rPr>
                        <a:t>☐</a:t>
                      </a:r>
                      <a:endParaRPr lang="en-US" sz="1600">
                        <a:solidFill>
                          <a:schemeClr val="tx1"/>
                        </a:solidFill>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ctr" rtl="1">
                        <a:lnSpc>
                          <a:spcPct val="115000"/>
                        </a:lnSpc>
                        <a:spcAft>
                          <a:spcPts val="1000"/>
                        </a:spcAft>
                        <a:buNone/>
                      </a:pPr>
                      <a:r>
                        <a:rPr lang="ar-SA" sz="1600" dirty="0">
                          <a:solidFill>
                            <a:schemeClr val="tx1"/>
                          </a:solidFill>
                          <a:effectLst/>
                          <a:cs typeface="B Nazanin" panose="00000400000000000000" pitchFamily="2" charset="-78"/>
                        </a:rPr>
                        <a:t>ارائه بازخورد بر اساس یادداشت</a:t>
                      </a:r>
                      <a:r>
                        <a:rPr lang="en-US" sz="1600" dirty="0">
                          <a:solidFill>
                            <a:schemeClr val="tx1"/>
                          </a:solidFill>
                          <a:effectLst/>
                          <a:cs typeface="B Nazanin" panose="00000400000000000000" pitchFamily="2" charset="-78"/>
                        </a:rPr>
                        <a:t>‌</a:t>
                      </a:r>
                      <a:r>
                        <a:rPr lang="ar-SA" sz="1600" dirty="0">
                          <a:solidFill>
                            <a:schemeClr val="tx1"/>
                          </a:solidFill>
                          <a:effectLst/>
                          <a:cs typeface="B Nazanin" panose="00000400000000000000" pitchFamily="2" charset="-78"/>
                        </a:rPr>
                        <a:t>ها و معیارهای از پیش تعیین شده</a:t>
                      </a:r>
                      <a:endParaRPr lang="en-US" sz="1600" dirty="0">
                        <a:solidFill>
                          <a:schemeClr val="tx1"/>
                        </a:solidFill>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r" rtl="1">
                        <a:lnSpc>
                          <a:spcPct val="115000"/>
                        </a:lnSpc>
                        <a:spcAft>
                          <a:spcPts val="1000"/>
                        </a:spcAft>
                        <a:buNone/>
                      </a:pPr>
                      <a:r>
                        <a:rPr lang="ar-SA" sz="1600" dirty="0">
                          <a:solidFill>
                            <a:schemeClr val="tx1"/>
                          </a:solidFill>
                          <a:effectLst/>
                          <a:cs typeface="B Nazanin" panose="00000400000000000000" pitchFamily="2" charset="-78"/>
                        </a:rPr>
                        <a:t>ارائه بازخورد ساختاریافته توسط ناظر</a:t>
                      </a:r>
                      <a:endParaRPr lang="en-US" sz="1600" dirty="0">
                        <a:solidFill>
                          <a:schemeClr val="tx1"/>
                        </a:solidFill>
                        <a:effectLst/>
                        <a:cs typeface="B Nazanin" panose="00000400000000000000" pitchFamily="2" charset="-78"/>
                      </a:endParaRPr>
                    </a:p>
                  </a:txBody>
                  <a:tcPr marL="68580" marR="68580" marT="0" marB="0"/>
                </a:tc>
                <a:tc>
                  <a:txBody>
                    <a:bodyPr/>
                    <a:lstStyle/>
                    <a:p>
                      <a:pPr algn="r" rtl="1">
                        <a:lnSpc>
                          <a:spcPct val="115000"/>
                        </a:lnSpc>
                        <a:spcAft>
                          <a:spcPts val="1000"/>
                        </a:spcAft>
                        <a:buNone/>
                      </a:pPr>
                      <a:r>
                        <a:rPr lang="ar-SA" sz="1600" dirty="0">
                          <a:solidFill>
                            <a:schemeClr val="tx1"/>
                          </a:solidFill>
                          <a:effectLst/>
                          <a:cs typeface="B Nazanin" panose="00000400000000000000" pitchFamily="2" charset="-78"/>
                        </a:rPr>
                        <a:t>5</a:t>
                      </a:r>
                      <a:endParaRPr lang="en-US" sz="1600" dirty="0">
                        <a:solidFill>
                          <a:schemeClr val="tx1"/>
                        </a:solidFill>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extLst>
                  <a:ext uri="{0D108BD9-81ED-4DB2-BD59-A6C34878D82A}">
                    <a16:rowId xmlns:a16="http://schemas.microsoft.com/office/drawing/2014/main" val="4043951336"/>
                  </a:ext>
                </a:extLst>
              </a:tr>
              <a:tr h="224790">
                <a:tc>
                  <a:txBody>
                    <a:bodyPr/>
                    <a:lstStyle/>
                    <a:p>
                      <a:pPr algn="ctr" rtl="1">
                        <a:lnSpc>
                          <a:spcPct val="115000"/>
                        </a:lnSpc>
                        <a:spcAft>
                          <a:spcPts val="1000"/>
                        </a:spcAft>
                        <a:buNone/>
                      </a:pPr>
                      <a:r>
                        <a:rPr lang="en-US" sz="1600">
                          <a:solidFill>
                            <a:schemeClr val="tx1"/>
                          </a:solidFill>
                          <a:effectLst/>
                          <a:cs typeface="B Nazanin" panose="00000400000000000000" pitchFamily="2" charset="-78"/>
                        </a:rPr>
                        <a:t>☐</a:t>
                      </a:r>
                      <a:endParaRPr lang="en-US" sz="1600">
                        <a:solidFill>
                          <a:schemeClr val="tx1"/>
                        </a:solidFill>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ctr" rtl="1">
                        <a:lnSpc>
                          <a:spcPct val="115000"/>
                        </a:lnSpc>
                        <a:spcAft>
                          <a:spcPts val="1000"/>
                        </a:spcAft>
                        <a:buNone/>
                      </a:pPr>
                      <a:r>
                        <a:rPr lang="ar-SA" sz="1600" dirty="0">
                          <a:solidFill>
                            <a:schemeClr val="tx1"/>
                          </a:solidFill>
                          <a:effectLst/>
                          <a:cs typeface="B Nazanin" panose="00000400000000000000" pitchFamily="2" charset="-78"/>
                        </a:rPr>
                        <a:t>اشاره به نقاط قوت و تشویق بازیکن</a:t>
                      </a:r>
                      <a:endParaRPr lang="en-US" sz="1600" dirty="0">
                        <a:solidFill>
                          <a:schemeClr val="tx1"/>
                        </a:solidFill>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r" rtl="1">
                        <a:lnSpc>
                          <a:spcPct val="115000"/>
                        </a:lnSpc>
                        <a:spcAft>
                          <a:spcPts val="1000"/>
                        </a:spcAft>
                        <a:buNone/>
                      </a:pPr>
                      <a:r>
                        <a:rPr lang="ar-SA" sz="1600" dirty="0">
                          <a:solidFill>
                            <a:schemeClr val="tx1"/>
                          </a:solidFill>
                          <a:effectLst/>
                          <a:cs typeface="B Nazanin" panose="00000400000000000000" pitchFamily="2" charset="-78"/>
                        </a:rPr>
                        <a:t>تأکید و تقویت نقاط قوت شناسایی شده</a:t>
                      </a:r>
                      <a:endParaRPr lang="en-US" sz="1600" dirty="0">
                        <a:solidFill>
                          <a:schemeClr val="tx1"/>
                        </a:solidFill>
                        <a:effectLst/>
                        <a:cs typeface="B Nazanin" panose="00000400000000000000" pitchFamily="2" charset="-78"/>
                      </a:endParaRPr>
                    </a:p>
                  </a:txBody>
                  <a:tcPr marL="68580" marR="68580" marT="0" marB="0"/>
                </a:tc>
                <a:tc>
                  <a:txBody>
                    <a:bodyPr/>
                    <a:lstStyle/>
                    <a:p>
                      <a:pPr algn="r" rtl="1">
                        <a:lnSpc>
                          <a:spcPct val="115000"/>
                        </a:lnSpc>
                        <a:spcAft>
                          <a:spcPts val="1000"/>
                        </a:spcAft>
                        <a:buNone/>
                      </a:pPr>
                      <a:r>
                        <a:rPr lang="ar-SA" sz="1600">
                          <a:solidFill>
                            <a:schemeClr val="tx1"/>
                          </a:solidFill>
                          <a:effectLst/>
                          <a:cs typeface="B Nazanin" panose="00000400000000000000" pitchFamily="2" charset="-78"/>
                        </a:rPr>
                        <a:t>6</a:t>
                      </a:r>
                      <a:endParaRPr lang="en-US" sz="1600">
                        <a:solidFill>
                          <a:schemeClr val="tx1"/>
                        </a:solidFill>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extLst>
                  <a:ext uri="{0D108BD9-81ED-4DB2-BD59-A6C34878D82A}">
                    <a16:rowId xmlns:a16="http://schemas.microsoft.com/office/drawing/2014/main" val="1927361455"/>
                  </a:ext>
                </a:extLst>
              </a:tr>
              <a:tr h="385445">
                <a:tc>
                  <a:txBody>
                    <a:bodyPr/>
                    <a:lstStyle/>
                    <a:p>
                      <a:pPr algn="ctr" rtl="1">
                        <a:lnSpc>
                          <a:spcPct val="115000"/>
                        </a:lnSpc>
                        <a:spcAft>
                          <a:spcPts val="1000"/>
                        </a:spcAft>
                        <a:buNone/>
                      </a:pPr>
                      <a:r>
                        <a:rPr lang="en-US" sz="1600">
                          <a:solidFill>
                            <a:schemeClr val="tx1"/>
                          </a:solidFill>
                          <a:effectLst/>
                          <a:cs typeface="B Nazanin" panose="00000400000000000000" pitchFamily="2" charset="-78"/>
                        </a:rPr>
                        <a:t>☐</a:t>
                      </a:r>
                      <a:endParaRPr lang="en-US" sz="1600">
                        <a:solidFill>
                          <a:schemeClr val="tx1"/>
                        </a:solidFill>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ctr" rtl="1">
                        <a:lnSpc>
                          <a:spcPct val="115000"/>
                        </a:lnSpc>
                        <a:spcAft>
                          <a:spcPts val="1000"/>
                        </a:spcAft>
                        <a:buNone/>
                      </a:pPr>
                      <a:r>
                        <a:rPr lang="ar-SA" sz="1600" dirty="0">
                          <a:solidFill>
                            <a:schemeClr val="tx1"/>
                          </a:solidFill>
                          <a:effectLst/>
                          <a:cs typeface="B Nazanin" panose="00000400000000000000" pitchFamily="2" charset="-78"/>
                        </a:rPr>
                        <a:t>تمرکز بر مهم</a:t>
                      </a:r>
                      <a:r>
                        <a:rPr lang="en-US" sz="1600" dirty="0">
                          <a:solidFill>
                            <a:schemeClr val="tx1"/>
                          </a:solidFill>
                          <a:effectLst/>
                          <a:cs typeface="B Nazanin" panose="00000400000000000000" pitchFamily="2" charset="-78"/>
                        </a:rPr>
                        <a:t>‌</a:t>
                      </a:r>
                      <a:r>
                        <a:rPr lang="ar-SA" sz="1600" dirty="0">
                          <a:solidFill>
                            <a:schemeClr val="tx1"/>
                          </a:solidFill>
                          <a:effectLst/>
                          <a:cs typeface="B Nazanin" panose="00000400000000000000" pitchFamily="2" charset="-78"/>
                        </a:rPr>
                        <a:t>ترین مواردی که باعث پیشرفت می</a:t>
                      </a:r>
                      <a:r>
                        <a:rPr lang="en-US" sz="1600" dirty="0">
                          <a:solidFill>
                            <a:schemeClr val="tx1"/>
                          </a:solidFill>
                          <a:effectLst/>
                          <a:cs typeface="B Nazanin" panose="00000400000000000000" pitchFamily="2" charset="-78"/>
                        </a:rPr>
                        <a:t>‌</a:t>
                      </a:r>
                      <a:r>
                        <a:rPr lang="ar-SA" sz="1600" dirty="0">
                          <a:solidFill>
                            <a:schemeClr val="tx1"/>
                          </a:solidFill>
                          <a:effectLst/>
                          <a:cs typeface="B Nazanin" panose="00000400000000000000" pitchFamily="2" charset="-78"/>
                        </a:rPr>
                        <a:t>شوند</a:t>
                      </a:r>
                      <a:endParaRPr lang="en-US" sz="1600" dirty="0">
                        <a:solidFill>
                          <a:schemeClr val="tx1"/>
                        </a:solidFill>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r" rtl="1">
                        <a:lnSpc>
                          <a:spcPct val="115000"/>
                        </a:lnSpc>
                        <a:spcAft>
                          <a:spcPts val="1000"/>
                        </a:spcAft>
                        <a:buNone/>
                      </a:pPr>
                      <a:r>
                        <a:rPr lang="ar-SA" sz="1600" dirty="0">
                          <a:solidFill>
                            <a:schemeClr val="tx1"/>
                          </a:solidFill>
                          <a:effectLst/>
                          <a:cs typeface="B Nazanin" panose="00000400000000000000" pitchFamily="2" charset="-78"/>
                        </a:rPr>
                        <a:t>تعیین </a:t>
                      </a:r>
                      <a:r>
                        <a:rPr lang="fa-IR" sz="1600" dirty="0">
                          <a:solidFill>
                            <a:schemeClr val="tx1"/>
                          </a:solidFill>
                          <a:effectLst/>
                          <a:cs typeface="B Nazanin" panose="00000400000000000000" pitchFamily="2" charset="-78"/>
                        </a:rPr>
                        <a:t>۱ </a:t>
                      </a:r>
                      <a:r>
                        <a:rPr lang="ar-SA" sz="1600" dirty="0">
                          <a:solidFill>
                            <a:schemeClr val="tx1"/>
                          </a:solidFill>
                          <a:effectLst/>
                          <a:cs typeface="B Nazanin" panose="00000400000000000000" pitchFamily="2" charset="-78"/>
                        </a:rPr>
                        <a:t>تا </a:t>
                      </a:r>
                      <a:r>
                        <a:rPr lang="fa-IR" sz="1600" dirty="0">
                          <a:solidFill>
                            <a:schemeClr val="tx1"/>
                          </a:solidFill>
                          <a:effectLst/>
                          <a:cs typeface="B Nazanin" panose="00000400000000000000" pitchFamily="2" charset="-78"/>
                        </a:rPr>
                        <a:t>۳ </a:t>
                      </a:r>
                      <a:r>
                        <a:rPr lang="ar-SA" sz="1600" dirty="0">
                          <a:solidFill>
                            <a:schemeClr val="tx1"/>
                          </a:solidFill>
                          <a:effectLst/>
                          <a:cs typeface="B Nazanin" panose="00000400000000000000" pitchFamily="2" charset="-78"/>
                        </a:rPr>
                        <a:t>حوزه کلیدی برای بهبود</a:t>
                      </a:r>
                      <a:endParaRPr lang="en-US" sz="1600" dirty="0">
                        <a:solidFill>
                          <a:schemeClr val="tx1"/>
                        </a:solidFill>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r" rtl="1">
                        <a:lnSpc>
                          <a:spcPct val="115000"/>
                        </a:lnSpc>
                        <a:spcAft>
                          <a:spcPts val="1000"/>
                        </a:spcAft>
                        <a:buNone/>
                      </a:pPr>
                      <a:r>
                        <a:rPr lang="ar-SA" sz="1600">
                          <a:solidFill>
                            <a:schemeClr val="tx1"/>
                          </a:solidFill>
                          <a:effectLst/>
                          <a:cs typeface="B Nazanin" panose="00000400000000000000" pitchFamily="2" charset="-78"/>
                        </a:rPr>
                        <a:t>7</a:t>
                      </a:r>
                      <a:endParaRPr lang="en-US" sz="1600">
                        <a:solidFill>
                          <a:schemeClr val="tx1"/>
                        </a:solidFill>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extLst>
                  <a:ext uri="{0D108BD9-81ED-4DB2-BD59-A6C34878D82A}">
                    <a16:rowId xmlns:a16="http://schemas.microsoft.com/office/drawing/2014/main" val="971087698"/>
                  </a:ext>
                </a:extLst>
              </a:tr>
              <a:tr h="392430">
                <a:tc>
                  <a:txBody>
                    <a:bodyPr/>
                    <a:lstStyle/>
                    <a:p>
                      <a:pPr algn="ctr" rtl="1">
                        <a:lnSpc>
                          <a:spcPct val="115000"/>
                        </a:lnSpc>
                        <a:spcAft>
                          <a:spcPts val="1000"/>
                        </a:spcAft>
                        <a:buNone/>
                      </a:pPr>
                      <a:r>
                        <a:rPr lang="en-US" sz="1600">
                          <a:solidFill>
                            <a:schemeClr val="tx1"/>
                          </a:solidFill>
                          <a:effectLst/>
                          <a:cs typeface="B Nazanin" panose="00000400000000000000" pitchFamily="2" charset="-78"/>
                        </a:rPr>
                        <a:t>☐</a:t>
                      </a:r>
                      <a:endParaRPr lang="en-US" sz="1600">
                        <a:solidFill>
                          <a:schemeClr val="tx1"/>
                        </a:solidFill>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ctr" rtl="1">
                        <a:lnSpc>
                          <a:spcPct val="115000"/>
                        </a:lnSpc>
                        <a:spcAft>
                          <a:spcPts val="1000"/>
                        </a:spcAft>
                        <a:buNone/>
                      </a:pPr>
                      <a:r>
                        <a:rPr lang="ar-SA" sz="1600">
                          <a:solidFill>
                            <a:schemeClr val="tx1"/>
                          </a:solidFill>
                          <a:effectLst/>
                          <a:cs typeface="B Nazanin" panose="00000400000000000000" pitchFamily="2" charset="-78"/>
                        </a:rPr>
                        <a:t>تعیین هدف مشخص برای جلسه آینده</a:t>
                      </a:r>
                      <a:endParaRPr lang="en-US" sz="1600">
                        <a:solidFill>
                          <a:schemeClr val="tx1"/>
                        </a:solidFill>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r" rtl="1">
                        <a:lnSpc>
                          <a:spcPct val="115000"/>
                        </a:lnSpc>
                        <a:spcAft>
                          <a:spcPts val="1000"/>
                        </a:spcAft>
                        <a:buNone/>
                      </a:pPr>
                      <a:r>
                        <a:rPr lang="ar-SA" sz="1600" dirty="0">
                          <a:solidFill>
                            <a:schemeClr val="tx1"/>
                          </a:solidFill>
                          <a:effectLst/>
                          <a:cs typeface="B Nazanin" panose="00000400000000000000" pitchFamily="2" charset="-78"/>
                        </a:rPr>
                        <a:t>تعریف یک اقدام عملی و مشخص برای تمرین بعدی</a:t>
                      </a:r>
                      <a:endParaRPr lang="en-US" sz="1600" dirty="0">
                        <a:solidFill>
                          <a:schemeClr val="tx1"/>
                        </a:solidFill>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r" rtl="1">
                        <a:lnSpc>
                          <a:spcPct val="115000"/>
                        </a:lnSpc>
                        <a:spcAft>
                          <a:spcPts val="1000"/>
                        </a:spcAft>
                        <a:buNone/>
                      </a:pPr>
                      <a:r>
                        <a:rPr lang="ar-SA" sz="1600">
                          <a:solidFill>
                            <a:schemeClr val="tx1"/>
                          </a:solidFill>
                          <a:effectLst/>
                          <a:cs typeface="B Nazanin" panose="00000400000000000000" pitchFamily="2" charset="-78"/>
                        </a:rPr>
                        <a:t>8</a:t>
                      </a:r>
                      <a:endParaRPr lang="en-US" sz="1600">
                        <a:solidFill>
                          <a:schemeClr val="tx1"/>
                        </a:solidFill>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extLst>
                  <a:ext uri="{0D108BD9-81ED-4DB2-BD59-A6C34878D82A}">
                    <a16:rowId xmlns:a16="http://schemas.microsoft.com/office/drawing/2014/main" val="3635391185"/>
                  </a:ext>
                </a:extLst>
              </a:tr>
              <a:tr h="392430">
                <a:tc>
                  <a:txBody>
                    <a:bodyPr/>
                    <a:lstStyle/>
                    <a:p>
                      <a:pPr algn="ctr" rtl="1">
                        <a:lnSpc>
                          <a:spcPct val="115000"/>
                        </a:lnSpc>
                        <a:spcAft>
                          <a:spcPts val="1000"/>
                        </a:spcAft>
                        <a:buNone/>
                      </a:pPr>
                      <a:r>
                        <a:rPr lang="en-US" sz="1600" dirty="0">
                          <a:solidFill>
                            <a:schemeClr val="tx1"/>
                          </a:solidFill>
                          <a:effectLst/>
                          <a:cs typeface="B Nazanin" panose="00000400000000000000" pitchFamily="2" charset="-78"/>
                        </a:rPr>
                        <a:t>☐</a:t>
                      </a:r>
                      <a:endParaRPr lang="en-US" sz="1600" dirty="0">
                        <a:solidFill>
                          <a:schemeClr val="tx1"/>
                        </a:solidFill>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ctr" rtl="1">
                        <a:lnSpc>
                          <a:spcPct val="115000"/>
                        </a:lnSpc>
                        <a:spcAft>
                          <a:spcPts val="1000"/>
                        </a:spcAft>
                        <a:buNone/>
                      </a:pPr>
                      <a:r>
                        <a:rPr lang="ar-SA" sz="1600" dirty="0">
                          <a:solidFill>
                            <a:schemeClr val="tx1"/>
                          </a:solidFill>
                          <a:effectLst/>
                          <a:cs typeface="B Nazanin" panose="00000400000000000000" pitchFamily="2" charset="-78"/>
                        </a:rPr>
                        <a:t>اطمینان از احساس ارزشمندی و امنیت روانی همه شرکت</a:t>
                      </a:r>
                      <a:r>
                        <a:rPr lang="en-US" sz="1600" dirty="0">
                          <a:solidFill>
                            <a:schemeClr val="tx1"/>
                          </a:solidFill>
                          <a:effectLst/>
                          <a:cs typeface="B Nazanin" panose="00000400000000000000" pitchFamily="2" charset="-78"/>
                        </a:rPr>
                        <a:t>‌</a:t>
                      </a:r>
                      <a:r>
                        <a:rPr lang="ar-SA" sz="1600" dirty="0">
                          <a:solidFill>
                            <a:schemeClr val="tx1"/>
                          </a:solidFill>
                          <a:effectLst/>
                          <a:cs typeface="B Nazanin" panose="00000400000000000000" pitchFamily="2" charset="-78"/>
                        </a:rPr>
                        <a:t>کنندگان</a:t>
                      </a:r>
                      <a:endParaRPr lang="en-US" sz="1600" dirty="0">
                        <a:solidFill>
                          <a:schemeClr val="tx1"/>
                        </a:solidFill>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r" rtl="1">
                        <a:lnSpc>
                          <a:spcPct val="115000"/>
                        </a:lnSpc>
                        <a:spcAft>
                          <a:spcPts val="1000"/>
                        </a:spcAft>
                        <a:buNone/>
                      </a:pPr>
                      <a:r>
                        <a:rPr lang="ar-SA" sz="1600" dirty="0">
                          <a:solidFill>
                            <a:schemeClr val="tx1"/>
                          </a:solidFill>
                          <a:effectLst/>
                          <a:cs typeface="B Nazanin" panose="00000400000000000000" pitchFamily="2" charset="-78"/>
                        </a:rPr>
                        <a:t>حفظ فضای مثبت و سازنده در پایان جلسه</a:t>
                      </a:r>
                      <a:endParaRPr lang="en-US" sz="1600" dirty="0">
                        <a:solidFill>
                          <a:schemeClr val="tx1"/>
                        </a:solidFill>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tc>
                  <a:txBody>
                    <a:bodyPr/>
                    <a:lstStyle/>
                    <a:p>
                      <a:pPr algn="r" rtl="1">
                        <a:lnSpc>
                          <a:spcPct val="115000"/>
                        </a:lnSpc>
                        <a:spcAft>
                          <a:spcPts val="1000"/>
                        </a:spcAft>
                        <a:buNone/>
                      </a:pPr>
                      <a:r>
                        <a:rPr lang="ar-SA" sz="1600" dirty="0">
                          <a:solidFill>
                            <a:schemeClr val="tx1"/>
                          </a:solidFill>
                          <a:effectLst/>
                          <a:cs typeface="B Nazanin" panose="00000400000000000000" pitchFamily="2" charset="-78"/>
                        </a:rPr>
                        <a:t>9</a:t>
                      </a:r>
                      <a:endParaRPr lang="en-US" sz="1600" dirty="0">
                        <a:solidFill>
                          <a:schemeClr val="tx1"/>
                        </a:solidFill>
                        <a:effectLst/>
                        <a:latin typeface="Cambria" panose="02040503050406030204" pitchFamily="18" charset="0"/>
                        <a:ea typeface="MS Mincho" panose="02020609040205080304" pitchFamily="49" charset="-128"/>
                        <a:cs typeface="B Nazanin" panose="00000400000000000000" pitchFamily="2" charset="-78"/>
                      </a:endParaRPr>
                    </a:p>
                  </a:txBody>
                  <a:tcPr marL="68580" marR="68580" marT="0" marB="0"/>
                </a:tc>
                <a:extLst>
                  <a:ext uri="{0D108BD9-81ED-4DB2-BD59-A6C34878D82A}">
                    <a16:rowId xmlns:a16="http://schemas.microsoft.com/office/drawing/2014/main" val="2370093755"/>
                  </a:ext>
                </a:extLst>
              </a:tr>
            </a:tbl>
          </a:graphicData>
        </a:graphic>
      </p:graphicFrame>
      <p:sp>
        <p:nvSpPr>
          <p:cNvPr id="4" name="Footer Placeholder 3">
            <a:extLst>
              <a:ext uri="{FF2B5EF4-FFF2-40B4-BE49-F238E27FC236}">
                <a16:creationId xmlns:a16="http://schemas.microsoft.com/office/drawing/2014/main" id="{4F761C20-5CBD-68DB-5690-7E0349A3DB82}"/>
              </a:ext>
            </a:extLst>
          </p:cNvPr>
          <p:cNvSpPr>
            <a:spLocks noGrp="1"/>
          </p:cNvSpPr>
          <p:nvPr>
            <p:ph type="ftr" sz="quarter" idx="11"/>
          </p:nvPr>
        </p:nvSpPr>
        <p:spPr/>
        <p:txBody>
          <a:bodyPr/>
          <a:lstStyle/>
          <a:p>
            <a:r>
              <a:rPr lang="en-US"/>
              <a:t>Dr. Maddineshat</a:t>
            </a:r>
            <a:endParaRPr lang="fa-IR"/>
          </a:p>
        </p:txBody>
      </p:sp>
      <p:sp>
        <p:nvSpPr>
          <p:cNvPr id="7" name="Title 1">
            <a:extLst>
              <a:ext uri="{FF2B5EF4-FFF2-40B4-BE49-F238E27FC236}">
                <a16:creationId xmlns:a16="http://schemas.microsoft.com/office/drawing/2014/main" id="{6A0FDE67-5DBD-84B3-BD87-2BDA32B201FE}"/>
              </a:ext>
            </a:extLst>
          </p:cNvPr>
          <p:cNvSpPr txBox="1">
            <a:spLocks/>
          </p:cNvSpPr>
          <p:nvPr/>
        </p:nvSpPr>
        <p:spPr bwMode="auto">
          <a:xfrm>
            <a:off x="3696511" y="1179581"/>
            <a:ext cx="7636214" cy="416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1" eaLnBrk="1" fontAlgn="base" hangingPunct="1">
              <a:spcBef>
                <a:spcPct val="0"/>
              </a:spcBef>
              <a:spcAft>
                <a:spcPct val="0"/>
              </a:spcAft>
              <a:defRPr sz="4400" kern="12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1"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1"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1"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1"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ar-SA" sz="2800" b="1" dirty="0">
                <a:solidFill>
                  <a:srgbClr val="0070C0"/>
                </a:solidFill>
                <a:cs typeface="B Nazanin" panose="00000400000000000000" pitchFamily="2" charset="-78"/>
              </a:rPr>
              <a:t>بخش ۳</a:t>
            </a:r>
            <a:r>
              <a:rPr lang="en-US" sz="2800" b="1" dirty="0">
                <a:solidFill>
                  <a:srgbClr val="0070C0"/>
                </a:solidFill>
                <a:cs typeface="B Nazanin" panose="00000400000000000000" pitchFamily="2" charset="-78"/>
              </a:rPr>
              <a:t>: </a:t>
            </a:r>
            <a:r>
              <a:rPr lang="ar-SA" sz="2800" b="1" dirty="0">
                <a:solidFill>
                  <a:srgbClr val="0070C0"/>
                </a:solidFill>
                <a:cs typeface="B Nazanin" panose="00000400000000000000" pitchFamily="2" charset="-78"/>
              </a:rPr>
              <a:t>بعد از ایفای نقش</a:t>
            </a:r>
            <a:r>
              <a:rPr lang="en-US" sz="2800" b="1" dirty="0">
                <a:solidFill>
                  <a:srgbClr val="0070C0"/>
                </a:solidFill>
                <a:cs typeface="B Nazanin" panose="00000400000000000000" pitchFamily="2" charset="-78"/>
              </a:rPr>
              <a:t> - </a:t>
            </a:r>
            <a:r>
              <a:rPr lang="ar-SA" sz="2800" b="1" dirty="0">
                <a:solidFill>
                  <a:srgbClr val="0070C0"/>
                </a:solidFill>
                <a:cs typeface="B Nazanin" panose="00000400000000000000" pitchFamily="2" charset="-78"/>
              </a:rPr>
              <a:t>فاز بازخورد و بازتاب</a:t>
            </a:r>
            <a:r>
              <a:rPr lang="en-US" sz="2800" dirty="0">
                <a:solidFill>
                  <a:srgbClr val="0070C0"/>
                </a:solidFill>
                <a:cs typeface="B Nazanin" panose="00000400000000000000" pitchFamily="2" charset="-78"/>
              </a:rPr>
              <a:t> </a:t>
            </a:r>
            <a:endParaRPr lang="fa-IR" sz="4000" dirty="0">
              <a:solidFill>
                <a:srgbClr val="0070C0"/>
              </a:solidFill>
            </a:endParaRPr>
          </a:p>
        </p:txBody>
      </p:sp>
      <p:sp>
        <p:nvSpPr>
          <p:cNvPr id="9" name="Title 1">
            <a:extLst>
              <a:ext uri="{FF2B5EF4-FFF2-40B4-BE49-F238E27FC236}">
                <a16:creationId xmlns:a16="http://schemas.microsoft.com/office/drawing/2014/main" id="{A4449083-5158-7B5D-3746-572EA13F5EBF}"/>
              </a:ext>
            </a:extLst>
          </p:cNvPr>
          <p:cNvSpPr txBox="1">
            <a:spLocks/>
          </p:cNvSpPr>
          <p:nvPr/>
        </p:nvSpPr>
        <p:spPr bwMode="auto">
          <a:xfrm>
            <a:off x="781455" y="168101"/>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90000"/>
          </a:bodyPr>
          <a:lstStyle>
            <a:lvl1pPr algn="ctr" rtl="1" eaLnBrk="1" fontAlgn="base" hangingPunct="1">
              <a:spcBef>
                <a:spcPct val="0"/>
              </a:spcBef>
              <a:spcAft>
                <a:spcPct val="0"/>
              </a:spcAft>
              <a:defRPr sz="4400" kern="12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1"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1"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1"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1"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ar-SA" b="1" dirty="0">
                <a:cs typeface="B Nazanin" panose="00000400000000000000" pitchFamily="2" charset="-78"/>
              </a:rPr>
              <a:t>چک</a:t>
            </a:r>
            <a:r>
              <a:rPr lang="en-US" b="1" dirty="0">
                <a:cs typeface="B Nazanin" panose="00000400000000000000" pitchFamily="2" charset="-78"/>
              </a:rPr>
              <a:t>‌</a:t>
            </a:r>
            <a:r>
              <a:rPr lang="ar-SA" b="1" dirty="0">
                <a:cs typeface="B Nazanin" panose="00000400000000000000" pitchFamily="2" charset="-78"/>
              </a:rPr>
              <a:t>لیست جامع ایفای نقش</a:t>
            </a:r>
            <a:r>
              <a:rPr lang="en-US" b="1" dirty="0">
                <a:cs typeface="B Nazanin" panose="00000400000000000000" pitchFamily="2" charset="-78"/>
              </a:rPr>
              <a:t> (Role-Playing Checklist)</a:t>
            </a:r>
            <a:endParaRPr lang="fa-IR" dirty="0"/>
          </a:p>
        </p:txBody>
      </p:sp>
    </p:spTree>
    <p:extLst>
      <p:ext uri="{BB962C8B-B14F-4D97-AF65-F5344CB8AC3E}">
        <p14:creationId xmlns:p14="http://schemas.microsoft.com/office/powerpoint/2010/main" val="965264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695C1-2AD3-9AE4-BFE9-D1A47C1F0910}"/>
              </a:ext>
            </a:extLst>
          </p:cNvPr>
          <p:cNvSpPr>
            <a:spLocks noGrp="1"/>
          </p:cNvSpPr>
          <p:nvPr>
            <p:ph type="title"/>
          </p:nvPr>
        </p:nvSpPr>
        <p:spPr/>
        <p:txBody>
          <a:bodyPr/>
          <a:lstStyle/>
          <a:p>
            <a:pPr algn="r"/>
            <a:r>
              <a:rPr lang="fa-IR" dirty="0">
                <a:cs typeface="B Titr" panose="00000700000000000000" pitchFamily="2" charset="-78"/>
              </a:rPr>
              <a:t>مقدمه</a:t>
            </a:r>
            <a:endParaRPr lang="fa-IR" dirty="0"/>
          </a:p>
        </p:txBody>
      </p:sp>
      <p:sp>
        <p:nvSpPr>
          <p:cNvPr id="3" name="Content Placeholder 2">
            <a:extLst>
              <a:ext uri="{FF2B5EF4-FFF2-40B4-BE49-F238E27FC236}">
                <a16:creationId xmlns:a16="http://schemas.microsoft.com/office/drawing/2014/main" id="{AD0C20D8-7DCE-D0D7-C91A-7668CEC6E34C}"/>
              </a:ext>
            </a:extLst>
          </p:cNvPr>
          <p:cNvSpPr>
            <a:spLocks noGrp="1"/>
          </p:cNvSpPr>
          <p:nvPr>
            <p:ph idx="1"/>
          </p:nvPr>
        </p:nvSpPr>
        <p:spPr>
          <a:xfrm>
            <a:off x="609600" y="1322773"/>
            <a:ext cx="10972800" cy="4922452"/>
          </a:xfrm>
        </p:spPr>
        <p:txBody>
          <a:bodyPr>
            <a:normAutofit fontScale="77500" lnSpcReduction="20000"/>
          </a:bodyPr>
          <a:lstStyle/>
          <a:p>
            <a:r>
              <a:rPr lang="fa-IR" dirty="0">
                <a:cs typeface="B Nazanin" panose="00000400000000000000" pitchFamily="2" charset="-78"/>
              </a:rPr>
              <a:t>این جمله را به بخش‌هایش تجزیه کنیم:</a:t>
            </a:r>
            <a:endParaRPr lang="en-US" dirty="0">
              <a:cs typeface="B Nazanin" panose="00000400000000000000" pitchFamily="2" charset="-78"/>
            </a:endParaRPr>
          </a:p>
          <a:p>
            <a:pPr marL="0" indent="0">
              <a:buNone/>
            </a:pPr>
            <a:r>
              <a:rPr lang="fa-IR" dirty="0">
                <a:cs typeface="B Nazanin" panose="00000400000000000000" pitchFamily="2" charset="-78"/>
              </a:rPr>
              <a:t>1. "</a:t>
            </a:r>
            <a:r>
              <a:rPr lang="en-US" dirty="0">
                <a:cs typeface="B Nazanin" panose="00000400000000000000" pitchFamily="2" charset="-78"/>
              </a:rPr>
              <a:t>I hear and I forget</a:t>
            </a:r>
            <a:r>
              <a:rPr lang="fa-IR" dirty="0">
                <a:cs typeface="B Nazanin" panose="00000400000000000000" pitchFamily="2" charset="-78"/>
              </a:rPr>
              <a:t>." (می‌شنوم و فراموش می‌کنم.)</a:t>
            </a:r>
            <a:endParaRPr lang="en-US" dirty="0">
              <a:cs typeface="B Nazanin" panose="00000400000000000000" pitchFamily="2" charset="-78"/>
            </a:endParaRPr>
          </a:p>
          <a:p>
            <a:pPr marL="0" indent="0">
              <a:buNone/>
            </a:pPr>
            <a:r>
              <a:rPr lang="fa-IR" dirty="0">
                <a:cs typeface="B Nazanin" panose="00000400000000000000" pitchFamily="2" charset="-78"/>
              </a:rPr>
              <a:t>این سطحی‌ترین نوع یادگیری است. وقتی اطلاعات را فقط می‌شنویم (مثلاً در یک سخنرانی)، معمولاً بخش زیادی از آن را به سرعت فراموش می‌کنیم زیرا </a:t>
            </a:r>
            <a:r>
              <a:rPr lang="en-US" dirty="0">
                <a:cs typeface="B Nazanin" panose="00000400000000000000" pitchFamily="2" charset="-78"/>
              </a:rPr>
              <a:t>engagement</a:t>
            </a:r>
            <a:r>
              <a:rPr lang="fa-IR" dirty="0">
                <a:cs typeface="B Nazanin" panose="00000400000000000000" pitchFamily="2" charset="-78"/>
              </a:rPr>
              <a:t> (درگیری) ذهنی کمی داریم.</a:t>
            </a:r>
            <a:endParaRPr lang="en-US" dirty="0">
              <a:cs typeface="B Nazanin" panose="00000400000000000000" pitchFamily="2" charset="-78"/>
            </a:endParaRPr>
          </a:p>
          <a:p>
            <a:pPr marL="0" indent="0">
              <a:buNone/>
            </a:pPr>
            <a:endParaRPr lang="en-US" dirty="0">
              <a:cs typeface="B Nazanin" panose="00000400000000000000" pitchFamily="2" charset="-78"/>
            </a:endParaRPr>
          </a:p>
          <a:p>
            <a:pPr marL="0" indent="0">
              <a:buNone/>
            </a:pPr>
            <a:r>
              <a:rPr lang="fa-IR" dirty="0">
                <a:cs typeface="B Nazanin" panose="00000400000000000000" pitchFamily="2" charset="-78"/>
              </a:rPr>
              <a:t>2. "</a:t>
            </a:r>
            <a:r>
              <a:rPr lang="en-US" dirty="0">
                <a:cs typeface="B Nazanin" panose="00000400000000000000" pitchFamily="2" charset="-78"/>
              </a:rPr>
              <a:t>I see and I remember</a:t>
            </a:r>
            <a:r>
              <a:rPr lang="fa-IR" dirty="0">
                <a:cs typeface="B Nazanin" panose="00000400000000000000" pitchFamily="2" charset="-78"/>
              </a:rPr>
              <a:t>." (می‌بینم و به خاطر می‌سپارم.)</a:t>
            </a:r>
            <a:endParaRPr lang="en-US" dirty="0">
              <a:cs typeface="B Nazanin" panose="00000400000000000000" pitchFamily="2" charset="-78"/>
            </a:endParaRPr>
          </a:p>
          <a:p>
            <a:pPr marL="0" indent="0">
              <a:buNone/>
            </a:pPr>
            <a:r>
              <a:rPr lang="fa-IR" dirty="0">
                <a:cs typeface="B Nazanin" panose="00000400000000000000" pitchFamily="2" charset="-78"/>
              </a:rPr>
              <a:t>این سطح عمیق‌تر است. وقتی چیزی را می‌بینیم (مثلاً یک نمودار، یک آزمایش، یک فیلم)، درک بهتری پیدا می‌کنیم و اطلاعات برای مدت بیشتری در حافظه‌مان می‌ماند. یادگیری بصری مؤثرتر از فقط شنیدن است.</a:t>
            </a:r>
            <a:endParaRPr lang="en-US" dirty="0">
              <a:cs typeface="B Nazanin" panose="00000400000000000000" pitchFamily="2" charset="-78"/>
            </a:endParaRPr>
          </a:p>
          <a:p>
            <a:pPr marL="0" indent="0">
              <a:buNone/>
            </a:pPr>
            <a:endParaRPr lang="en-US" dirty="0">
              <a:cs typeface="B Nazanin" panose="00000400000000000000" pitchFamily="2" charset="-78"/>
            </a:endParaRPr>
          </a:p>
          <a:p>
            <a:pPr marL="0" indent="0">
              <a:buNone/>
            </a:pPr>
            <a:r>
              <a:rPr lang="fa-IR" dirty="0">
                <a:cs typeface="B Nazanin" panose="00000400000000000000" pitchFamily="2" charset="-78"/>
              </a:rPr>
              <a:t>3."</a:t>
            </a:r>
            <a:r>
              <a:rPr lang="en-US" dirty="0">
                <a:cs typeface="B Nazanin" panose="00000400000000000000" pitchFamily="2" charset="-78"/>
              </a:rPr>
              <a:t>I do and I understand</a:t>
            </a:r>
            <a:r>
              <a:rPr lang="fa-IR" dirty="0">
                <a:cs typeface="B Nazanin" panose="00000400000000000000" pitchFamily="2" charset="-78"/>
              </a:rPr>
              <a:t>." (انجام می‌دهم و می‌فهمم.)  </a:t>
            </a:r>
          </a:p>
          <a:p>
            <a:pPr marL="0" indent="0">
              <a:buNone/>
            </a:pPr>
            <a:r>
              <a:rPr lang="fa-IR" dirty="0">
                <a:cs typeface="B Nazanin" panose="00000400000000000000" pitchFamily="2" charset="-78"/>
              </a:rPr>
              <a:t>این، عمیق‌ترین و ماندگارترین سطح یادگیری است. وقتی خودمان شخصاً دست به عمل می‌زنیم و کاری را انجام می‌دهیم، مجبوریم با چالش‌ها، جزئیات و پیچیدگی‌های آن درگیر شویم. این "</a:t>
            </a:r>
            <a:r>
              <a:rPr lang="fa-IR" b="1" dirty="0">
                <a:solidFill>
                  <a:srgbClr val="FF0000"/>
                </a:solidFill>
                <a:cs typeface="B Nazanin" panose="00000400000000000000" pitchFamily="2" charset="-78"/>
              </a:rPr>
              <a:t>درگیری فعال</a:t>
            </a:r>
            <a:r>
              <a:rPr lang="fa-IR" dirty="0">
                <a:cs typeface="B Nazanin" panose="00000400000000000000" pitchFamily="2" charset="-78"/>
              </a:rPr>
              <a:t>" است که منجر به "</a:t>
            </a:r>
            <a:r>
              <a:rPr lang="fa-IR" b="1" dirty="0">
                <a:solidFill>
                  <a:srgbClr val="FF0000"/>
                </a:solidFill>
                <a:cs typeface="B Nazanin" panose="00000400000000000000" pitchFamily="2" charset="-78"/>
              </a:rPr>
              <a:t>درک واقعی</a:t>
            </a:r>
            <a:r>
              <a:rPr lang="fa-IR" dirty="0">
                <a:cs typeface="B Nazanin" panose="00000400000000000000" pitchFamily="2" charset="-78"/>
              </a:rPr>
              <a:t>" می‌شود. شما نه تنها "چه چیزی" را، بلکه "چگونگی" و "چرایی" آن را نیز درک می‌کنید.</a:t>
            </a:r>
            <a:endParaRPr lang="en-US" dirty="0"/>
          </a:p>
        </p:txBody>
      </p:sp>
      <p:sp>
        <p:nvSpPr>
          <p:cNvPr id="4" name="Footer Placeholder 3">
            <a:extLst>
              <a:ext uri="{FF2B5EF4-FFF2-40B4-BE49-F238E27FC236}">
                <a16:creationId xmlns:a16="http://schemas.microsoft.com/office/drawing/2014/main" id="{4596DB19-7485-56A3-F3EE-E93AEDCF1DA6}"/>
              </a:ext>
            </a:extLst>
          </p:cNvPr>
          <p:cNvSpPr>
            <a:spLocks noGrp="1"/>
          </p:cNvSpPr>
          <p:nvPr>
            <p:ph type="ftr" sz="quarter" idx="11"/>
          </p:nvPr>
        </p:nvSpPr>
        <p:spPr/>
        <p:txBody>
          <a:bodyPr/>
          <a:lstStyle/>
          <a:p>
            <a:r>
              <a:rPr lang="en-US"/>
              <a:t>Dr. Maddineshat</a:t>
            </a:r>
            <a:endParaRPr lang="fa-IR"/>
          </a:p>
        </p:txBody>
      </p:sp>
    </p:spTree>
    <p:extLst>
      <p:ext uri="{BB962C8B-B14F-4D97-AF65-F5344CB8AC3E}">
        <p14:creationId xmlns:p14="http://schemas.microsoft.com/office/powerpoint/2010/main" val="35033647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4AEA9A-87D2-673F-D78A-693C07FBB80D}"/>
              </a:ext>
            </a:extLst>
          </p:cNvPr>
          <p:cNvSpPr>
            <a:spLocks noGrp="1"/>
          </p:cNvSpPr>
          <p:nvPr>
            <p:ph type="title"/>
          </p:nvPr>
        </p:nvSpPr>
        <p:spPr>
          <a:xfrm>
            <a:off x="583277" y="2686283"/>
            <a:ext cx="10515600" cy="1719261"/>
          </a:xfrm>
        </p:spPr>
        <p:txBody>
          <a:bodyPr/>
          <a:lstStyle/>
          <a:p>
            <a:r>
              <a:rPr lang="fa-IR" sz="4800" dirty="0">
                <a:solidFill>
                  <a:srgbClr val="C00000"/>
                </a:solidFill>
                <a:cs typeface="B Titr" panose="00000700000000000000" pitchFamily="2" charset="-78"/>
              </a:rPr>
              <a:t>چک لیست مشاهده ایفای نقش</a:t>
            </a:r>
            <a:br>
              <a:rPr lang="fa-IR" sz="4800" dirty="0">
                <a:solidFill>
                  <a:srgbClr val="C00000"/>
                </a:solidFill>
                <a:cs typeface="B Titr" panose="00000700000000000000" pitchFamily="2" charset="-78"/>
              </a:rPr>
            </a:br>
            <a:r>
              <a:rPr lang="fa-IR" sz="4800" dirty="0">
                <a:solidFill>
                  <a:srgbClr val="C00000"/>
                </a:solidFill>
                <a:cs typeface="B Titr" panose="00000700000000000000" pitchFamily="2" charset="-78"/>
              </a:rPr>
              <a:t> عملکرد</a:t>
            </a:r>
          </a:p>
        </p:txBody>
      </p:sp>
      <p:sp>
        <p:nvSpPr>
          <p:cNvPr id="4" name="Footer Placeholder 3">
            <a:extLst>
              <a:ext uri="{FF2B5EF4-FFF2-40B4-BE49-F238E27FC236}">
                <a16:creationId xmlns:a16="http://schemas.microsoft.com/office/drawing/2014/main" id="{9247F63D-DD90-97BE-0EFE-54C8446B0F2B}"/>
              </a:ext>
            </a:extLst>
          </p:cNvPr>
          <p:cNvSpPr>
            <a:spLocks noGrp="1"/>
          </p:cNvSpPr>
          <p:nvPr>
            <p:ph type="ftr" sz="quarter" idx="11"/>
          </p:nvPr>
        </p:nvSpPr>
        <p:spPr/>
        <p:txBody>
          <a:bodyPr/>
          <a:lstStyle/>
          <a:p>
            <a:r>
              <a:rPr lang="en-US"/>
              <a:t>Dr. Maddineshat</a:t>
            </a:r>
            <a:endParaRPr lang="fa-IR"/>
          </a:p>
        </p:txBody>
      </p:sp>
    </p:spTree>
    <p:extLst>
      <p:ext uri="{BB962C8B-B14F-4D97-AF65-F5344CB8AC3E}">
        <p14:creationId xmlns:p14="http://schemas.microsoft.com/office/powerpoint/2010/main" val="2240694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99F642E-8A37-285A-EEC8-E17F5C7D3F75}"/>
              </a:ext>
            </a:extLst>
          </p:cNvPr>
          <p:cNvSpPr>
            <a:spLocks noGrp="1"/>
          </p:cNvSpPr>
          <p:nvPr>
            <p:ph type="ftr" sz="quarter" idx="11"/>
          </p:nvPr>
        </p:nvSpPr>
        <p:spPr/>
        <p:txBody>
          <a:bodyPr/>
          <a:lstStyle/>
          <a:p>
            <a:r>
              <a:rPr lang="en-US" dirty="0"/>
              <a:t>Dr. </a:t>
            </a:r>
            <a:r>
              <a:rPr lang="en-US" dirty="0" err="1"/>
              <a:t>Maddineshat</a:t>
            </a:r>
            <a:endParaRPr lang="fa-IR" dirty="0"/>
          </a:p>
        </p:txBody>
      </p:sp>
      <p:pic>
        <p:nvPicPr>
          <p:cNvPr id="9" name="Picture 8">
            <a:extLst>
              <a:ext uri="{FF2B5EF4-FFF2-40B4-BE49-F238E27FC236}">
                <a16:creationId xmlns:a16="http://schemas.microsoft.com/office/drawing/2014/main" id="{B00DD0D0-6D9F-1F3D-9341-FCD0845ABF75}"/>
              </a:ext>
            </a:extLst>
          </p:cNvPr>
          <p:cNvPicPr>
            <a:picLocks noChangeAspect="1"/>
          </p:cNvPicPr>
          <p:nvPr/>
        </p:nvPicPr>
        <p:blipFill>
          <a:blip r:embed="rId3"/>
          <a:srcRect l="35170" t="17346" r="33164" b="7573"/>
          <a:stretch>
            <a:fillRect/>
          </a:stretch>
        </p:blipFill>
        <p:spPr>
          <a:xfrm>
            <a:off x="0" y="0"/>
            <a:ext cx="12192000" cy="6883291"/>
          </a:xfrm>
          <a:prstGeom prst="rect">
            <a:avLst/>
          </a:prstGeom>
        </p:spPr>
      </p:pic>
    </p:spTree>
    <p:extLst>
      <p:ext uri="{BB962C8B-B14F-4D97-AF65-F5344CB8AC3E}">
        <p14:creationId xmlns:p14="http://schemas.microsoft.com/office/powerpoint/2010/main" val="2540598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01489-6275-8180-06FA-B79C44526650}"/>
              </a:ext>
            </a:extLst>
          </p:cNvPr>
          <p:cNvSpPr>
            <a:spLocks noGrp="1"/>
          </p:cNvSpPr>
          <p:nvPr>
            <p:ph type="title"/>
          </p:nvPr>
        </p:nvSpPr>
        <p:spPr/>
        <p:txBody>
          <a:bodyPr/>
          <a:lstStyle/>
          <a:p>
            <a:r>
              <a:rPr lang="fa-IR" dirty="0">
                <a:cs typeface="B Titr" panose="00000700000000000000" pitchFamily="2" charset="-78"/>
              </a:rPr>
              <a:t>خلاصه نکات کلیدی برای موفقیت</a:t>
            </a:r>
          </a:p>
        </p:txBody>
      </p:sp>
      <p:sp>
        <p:nvSpPr>
          <p:cNvPr id="3" name="Content Placeholder 2">
            <a:extLst>
              <a:ext uri="{FF2B5EF4-FFF2-40B4-BE49-F238E27FC236}">
                <a16:creationId xmlns:a16="http://schemas.microsoft.com/office/drawing/2014/main" id="{59105DFC-9F54-B63F-E22D-07F6D3C3E045}"/>
              </a:ext>
            </a:extLst>
          </p:cNvPr>
          <p:cNvSpPr>
            <a:spLocks noGrp="1"/>
          </p:cNvSpPr>
          <p:nvPr>
            <p:ph idx="1"/>
          </p:nvPr>
        </p:nvSpPr>
        <p:spPr/>
        <p:txBody>
          <a:bodyPr/>
          <a:lstStyle/>
          <a:p>
            <a:r>
              <a:rPr lang="fa-IR" dirty="0"/>
              <a:t> </a:t>
            </a:r>
            <a:r>
              <a:rPr lang="fa-IR" sz="3600" b="1" dirty="0">
                <a:solidFill>
                  <a:srgbClr val="C00000"/>
                </a:solidFill>
                <a:cs typeface="B Nazanin" panose="00000400000000000000" pitchFamily="2" charset="-78"/>
              </a:rPr>
              <a:t>ایمنی روانی: </a:t>
            </a:r>
            <a:r>
              <a:rPr lang="fa-IR" sz="3600" dirty="0">
                <a:cs typeface="B Nazanin" panose="00000400000000000000" pitchFamily="2" charset="-78"/>
              </a:rPr>
              <a:t>شرط اول یادگیری مؤثر است.</a:t>
            </a:r>
            <a:endParaRPr lang="en-US" sz="3600" dirty="0">
              <a:cs typeface="B Nazanin" panose="00000400000000000000" pitchFamily="2" charset="-78"/>
            </a:endParaRPr>
          </a:p>
          <a:p>
            <a:r>
              <a:rPr lang="fa-IR" sz="3600" b="1" dirty="0">
                <a:solidFill>
                  <a:srgbClr val="C00000"/>
                </a:solidFill>
                <a:cs typeface="B Nazanin" panose="00000400000000000000" pitchFamily="2" charset="-78"/>
              </a:rPr>
              <a:t>واقعی بودن: </a:t>
            </a:r>
            <a:r>
              <a:rPr lang="fa-IR" sz="3600" dirty="0">
                <a:cs typeface="B Nazanin" panose="00000400000000000000" pitchFamily="2" charset="-78"/>
              </a:rPr>
              <a:t>باورپذیر بازی کردن برای ایجاد سناریویی نزدیک به واقعیت.</a:t>
            </a:r>
            <a:endParaRPr lang="en-US" sz="3600" dirty="0">
              <a:cs typeface="B Nazanin" panose="00000400000000000000" pitchFamily="2" charset="-78"/>
            </a:endParaRPr>
          </a:p>
          <a:p>
            <a:r>
              <a:rPr lang="fa-IR" sz="3600" b="1" dirty="0">
                <a:solidFill>
                  <a:srgbClr val="C00000"/>
                </a:solidFill>
                <a:cs typeface="B Nazanin" panose="00000400000000000000" pitchFamily="2" charset="-78"/>
              </a:rPr>
              <a:t>تمرکز بر رفتار: </a:t>
            </a:r>
            <a:r>
              <a:rPr lang="fa-IR" sz="3600" dirty="0">
                <a:cs typeface="B Nazanin" panose="00000400000000000000" pitchFamily="2" charset="-78"/>
              </a:rPr>
              <a:t>ارائه بازخورد درباره عملکرد و رفتار، نه شخصیت افراد.</a:t>
            </a:r>
            <a:endParaRPr lang="en-US" sz="3600" dirty="0">
              <a:cs typeface="B Nazanin" panose="00000400000000000000" pitchFamily="2" charset="-78"/>
            </a:endParaRPr>
          </a:p>
          <a:p>
            <a:r>
              <a:rPr lang="fa-IR" sz="3600" b="1" dirty="0">
                <a:solidFill>
                  <a:srgbClr val="C00000"/>
                </a:solidFill>
                <a:cs typeface="B Nazanin" panose="00000400000000000000" pitchFamily="2" charset="-78"/>
              </a:rPr>
              <a:t>مختصر و مفید</a:t>
            </a:r>
            <a:r>
              <a:rPr lang="fa-IR" sz="3600" dirty="0">
                <a:cs typeface="B Nazanin" panose="00000400000000000000" pitchFamily="2" charset="-78"/>
              </a:rPr>
              <a:t>: برگزاری جلسات کوتاه‌مدت اما مؤثر و متمرکز.</a:t>
            </a:r>
            <a:endParaRPr lang="en-US" sz="3600" dirty="0">
              <a:cs typeface="B Nazanin" panose="00000400000000000000" pitchFamily="2" charset="-78"/>
            </a:endParaRPr>
          </a:p>
          <a:p>
            <a:endParaRPr lang="fa-IR" dirty="0"/>
          </a:p>
        </p:txBody>
      </p:sp>
      <p:sp>
        <p:nvSpPr>
          <p:cNvPr id="4" name="Footer Placeholder 3">
            <a:extLst>
              <a:ext uri="{FF2B5EF4-FFF2-40B4-BE49-F238E27FC236}">
                <a16:creationId xmlns:a16="http://schemas.microsoft.com/office/drawing/2014/main" id="{C694FE73-5291-02FE-8B72-5E68AC6B753C}"/>
              </a:ext>
            </a:extLst>
          </p:cNvPr>
          <p:cNvSpPr>
            <a:spLocks noGrp="1"/>
          </p:cNvSpPr>
          <p:nvPr>
            <p:ph type="ftr" sz="quarter" idx="11"/>
          </p:nvPr>
        </p:nvSpPr>
        <p:spPr/>
        <p:txBody>
          <a:bodyPr/>
          <a:lstStyle/>
          <a:p>
            <a:r>
              <a:rPr lang="en-US"/>
              <a:t>Dr. Maddineshat</a:t>
            </a:r>
            <a:endParaRPr lang="fa-IR"/>
          </a:p>
        </p:txBody>
      </p:sp>
      <p:sp>
        <p:nvSpPr>
          <p:cNvPr id="5" name="TextBox 4">
            <a:extLst>
              <a:ext uri="{FF2B5EF4-FFF2-40B4-BE49-F238E27FC236}">
                <a16:creationId xmlns:a16="http://schemas.microsoft.com/office/drawing/2014/main" id="{CF304F48-0CEB-8E24-90C1-2BB7D8F90FD4}"/>
              </a:ext>
            </a:extLst>
          </p:cNvPr>
          <p:cNvSpPr txBox="1"/>
          <p:nvPr/>
        </p:nvSpPr>
        <p:spPr>
          <a:xfrm>
            <a:off x="1344168" y="4864608"/>
            <a:ext cx="9921240" cy="1107996"/>
          </a:xfrm>
          <a:prstGeom prst="rect">
            <a:avLst/>
          </a:prstGeom>
          <a:noFill/>
        </p:spPr>
        <p:txBody>
          <a:bodyPr wrap="square" rtlCol="1">
            <a:spAutoFit/>
          </a:bodyPr>
          <a:lstStyle/>
          <a:p>
            <a:pPr algn="r" rtl="1"/>
            <a:r>
              <a:rPr lang="fa-IR" sz="2400" b="1" dirty="0">
                <a:solidFill>
                  <a:srgbClr val="C00000"/>
                </a:solidFill>
                <a:cs typeface="B Nazanin" panose="00000400000000000000" pitchFamily="2" charset="-78"/>
              </a:rPr>
              <a:t>هدف ایفای نقش کوتاه، افزایش کیفی یادگیری، تسهیل بازخورد مؤثر، و تمرکز بر چالش‌های واقعی محیط بالین با کمترین بار ذهنی و بیشترین مشارکت است</a:t>
            </a:r>
          </a:p>
          <a:p>
            <a:endParaRPr lang="fa-IR" dirty="0"/>
          </a:p>
        </p:txBody>
      </p:sp>
    </p:spTree>
    <p:extLst>
      <p:ext uri="{BB962C8B-B14F-4D97-AF65-F5344CB8AC3E}">
        <p14:creationId xmlns:p14="http://schemas.microsoft.com/office/powerpoint/2010/main" val="1211137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C2316-D2EB-D527-D92A-D44D88ACBFEF}"/>
              </a:ext>
            </a:extLst>
          </p:cNvPr>
          <p:cNvSpPr>
            <a:spLocks noGrp="1"/>
          </p:cNvSpPr>
          <p:nvPr>
            <p:ph type="title"/>
          </p:nvPr>
        </p:nvSpPr>
        <p:spPr/>
        <p:txBody>
          <a:bodyPr/>
          <a:lstStyle/>
          <a:p>
            <a:r>
              <a:rPr lang="fa-IR" b="1" dirty="0">
                <a:cs typeface="B Nazanin" panose="00000400000000000000" pitchFamily="2" charset="-78"/>
              </a:rPr>
              <a:t>منابع</a:t>
            </a:r>
          </a:p>
        </p:txBody>
      </p:sp>
      <p:sp>
        <p:nvSpPr>
          <p:cNvPr id="3" name="Content Placeholder 2">
            <a:extLst>
              <a:ext uri="{FF2B5EF4-FFF2-40B4-BE49-F238E27FC236}">
                <a16:creationId xmlns:a16="http://schemas.microsoft.com/office/drawing/2014/main" id="{41D2D9DC-16A9-20AA-7077-49A8B084344C}"/>
              </a:ext>
            </a:extLst>
          </p:cNvPr>
          <p:cNvSpPr>
            <a:spLocks noGrp="1"/>
          </p:cNvSpPr>
          <p:nvPr>
            <p:ph idx="1"/>
          </p:nvPr>
        </p:nvSpPr>
        <p:spPr/>
        <p:txBody>
          <a:bodyPr>
            <a:normAutofit fontScale="70000" lnSpcReduction="20000"/>
          </a:bodyPr>
          <a:lstStyle/>
          <a:p>
            <a:pPr marL="457200" indent="-457200" algn="l" rtl="0">
              <a:buFont typeface="+mj-lt"/>
              <a:buAutoNum type="arabicPeriod"/>
            </a:pPr>
            <a:r>
              <a:rPr lang="en-US" sz="2600" dirty="0"/>
              <a:t>Bharti RK. Contribution of Medical Education through Role Playing in Community Health Promotion: A Review. Iran J Public Health. 2023 Jun;52(6):1121-1128. </a:t>
            </a:r>
            <a:r>
              <a:rPr lang="en-US" sz="2600" dirty="0" err="1"/>
              <a:t>doi</a:t>
            </a:r>
            <a:r>
              <a:rPr lang="en-US" sz="2600" dirty="0"/>
              <a:t>: 10.18502/ijph.v52i6.12954. PMID: 37484138; PMCID: PMC10362810.</a:t>
            </a:r>
          </a:p>
          <a:p>
            <a:pPr marL="457200" indent="-457200" algn="l" rtl="0">
              <a:buFont typeface="+mj-lt"/>
              <a:buAutoNum type="arabicPeriod"/>
            </a:pPr>
            <a:r>
              <a:rPr lang="en-US" sz="2600" dirty="0"/>
              <a:t>Lavanya KM, Somu LK, Mishra SK. Effectiveness of Scenario-based Roleplay as a Method of Teaching Soft Skills for Undergraduate Medical Students. Int J Appl Basic Med Res. 2024 Apr-Jun;14(2):78-84. </a:t>
            </a:r>
            <a:r>
              <a:rPr lang="en-US" sz="2600" dirty="0" err="1"/>
              <a:t>doi</a:t>
            </a:r>
            <a:r>
              <a:rPr lang="en-US" sz="2600" dirty="0"/>
              <a:t>: 10.4103/ijabmr.ijabmr_431_23. </a:t>
            </a:r>
            <a:r>
              <a:rPr lang="en-US" sz="2600" dirty="0" err="1"/>
              <a:t>Epub</a:t>
            </a:r>
            <a:r>
              <a:rPr lang="en-US" sz="2600" dirty="0"/>
              <a:t> 2024 May 24. PMID: 38912358; PMCID: PMC11189269.</a:t>
            </a:r>
          </a:p>
          <a:p>
            <a:pPr marL="457200" indent="-457200" algn="l" rtl="0">
              <a:buFont typeface="+mj-lt"/>
              <a:buAutoNum type="arabicPeriod"/>
            </a:pPr>
            <a:endParaRPr lang="en-US" sz="2600" dirty="0"/>
          </a:p>
          <a:p>
            <a:pPr marL="457200" indent="-457200" algn="l" rtl="0">
              <a:buFont typeface="+mj-lt"/>
              <a:buAutoNum type="arabicPeriod"/>
            </a:pPr>
            <a:r>
              <a:rPr lang="en-US" sz="2600" dirty="0"/>
              <a:t>Mitchell, T. O., &amp; Goldenberg, M. N. (2020). When doctor means teacher: an interactive workshop on patient-centered education. </a:t>
            </a:r>
            <a:r>
              <a:rPr lang="en-US" sz="2600" i="1" dirty="0"/>
              <a:t>MedEdPORTAL</a:t>
            </a:r>
            <a:r>
              <a:rPr lang="en-US" sz="2600" dirty="0"/>
              <a:t>, </a:t>
            </a:r>
            <a:r>
              <a:rPr lang="en-US" sz="2600" i="1" dirty="0"/>
              <a:t>16</a:t>
            </a:r>
            <a:r>
              <a:rPr lang="en-US" sz="2600" dirty="0"/>
              <a:t>, 11053.‏</a:t>
            </a:r>
          </a:p>
          <a:p>
            <a:pPr marL="457200" indent="-457200" algn="l" rtl="0">
              <a:buFont typeface="+mj-lt"/>
              <a:buAutoNum type="arabicPeriod"/>
            </a:pPr>
            <a:endParaRPr lang="en-US" sz="2600" dirty="0"/>
          </a:p>
          <a:p>
            <a:pPr marL="457200" indent="-457200" algn="l" rtl="0">
              <a:buFont typeface="+mj-lt"/>
              <a:buAutoNum type="arabicPeriod"/>
            </a:pPr>
            <a:r>
              <a:rPr lang="en-US" sz="2600" dirty="0" err="1"/>
              <a:t>estel</a:t>
            </a:r>
            <a:r>
              <a:rPr lang="en-US" sz="2600" dirty="0"/>
              <a:t> D, Tierney T. Role-play for medical students learning about communication: guidelines for </a:t>
            </a:r>
            <a:r>
              <a:rPr lang="en-US" sz="2600" dirty="0" err="1"/>
              <a:t>maximising</a:t>
            </a:r>
            <a:r>
              <a:rPr lang="en-US" sz="2600" dirty="0"/>
              <a:t> benefits. BMC Med Educ. 2007 Mar 2;7:3. </a:t>
            </a:r>
            <a:r>
              <a:rPr lang="en-US" sz="2600" dirty="0" err="1"/>
              <a:t>doi</a:t>
            </a:r>
            <a:r>
              <a:rPr lang="en-US" sz="2600" dirty="0"/>
              <a:t>: 10.1186/1472-6920-7-3. PMID: 17335561; PMCID: PMC1828731.</a:t>
            </a:r>
          </a:p>
          <a:p>
            <a:pPr marL="457200" indent="-457200" algn="l" rtl="0">
              <a:buFont typeface="+mj-lt"/>
              <a:buAutoNum type="arabicPeriod"/>
            </a:pPr>
            <a:endParaRPr lang="en-US" sz="2600" dirty="0"/>
          </a:p>
          <a:p>
            <a:pPr marL="457200" indent="-457200" algn="l" rtl="0">
              <a:buFont typeface="+mj-lt"/>
              <a:buAutoNum type="arabicPeriod"/>
            </a:pPr>
            <a:r>
              <a:rPr lang="en-US" sz="2600" dirty="0" err="1"/>
              <a:t>Tekeş</a:t>
            </a:r>
            <a:r>
              <a:rPr lang="en-US" sz="2600" dirty="0"/>
              <a:t>, E., Güngör, B., </a:t>
            </a:r>
            <a:r>
              <a:rPr lang="en-US" sz="2600" dirty="0" err="1"/>
              <a:t>Sılan</a:t>
            </a:r>
            <a:r>
              <a:rPr lang="en-US" sz="2600" dirty="0"/>
              <a:t>, C. </a:t>
            </a:r>
            <a:r>
              <a:rPr lang="en-US" sz="2600" i="1" dirty="0"/>
              <a:t>et al.</a:t>
            </a:r>
            <a:r>
              <a:rPr lang="en-US" sz="2600" dirty="0"/>
              <a:t> Enhancing pharmacology education through role-play: impact on student attitudes. </a:t>
            </a:r>
            <a:r>
              <a:rPr lang="en-US" sz="2600" i="1" dirty="0"/>
              <a:t>BMC Med Educ</a:t>
            </a:r>
            <a:r>
              <a:rPr lang="en-US" sz="2600" dirty="0"/>
              <a:t> </a:t>
            </a:r>
            <a:r>
              <a:rPr lang="en-US" sz="2600" b="1" dirty="0"/>
              <a:t>25</a:t>
            </a:r>
            <a:r>
              <a:rPr lang="en-US" sz="2600" dirty="0"/>
              <a:t>, 1306 (2025). https://doi.org/10.1186/s12909-025-07900-6</a:t>
            </a:r>
          </a:p>
          <a:p>
            <a:pPr marL="0" indent="0" algn="l" rtl="0">
              <a:buNone/>
            </a:pPr>
            <a:endParaRPr lang="fa-IR" sz="2400" dirty="0"/>
          </a:p>
          <a:p>
            <a:pPr algn="l"/>
            <a:endParaRPr lang="fa-IR" dirty="0"/>
          </a:p>
        </p:txBody>
      </p:sp>
      <p:sp>
        <p:nvSpPr>
          <p:cNvPr id="4" name="Footer Placeholder 3">
            <a:extLst>
              <a:ext uri="{FF2B5EF4-FFF2-40B4-BE49-F238E27FC236}">
                <a16:creationId xmlns:a16="http://schemas.microsoft.com/office/drawing/2014/main" id="{F85BE95F-C423-1948-8B64-B7ECDEE4FD1E}"/>
              </a:ext>
            </a:extLst>
          </p:cNvPr>
          <p:cNvSpPr>
            <a:spLocks noGrp="1"/>
          </p:cNvSpPr>
          <p:nvPr>
            <p:ph type="ftr" sz="quarter" idx="11"/>
          </p:nvPr>
        </p:nvSpPr>
        <p:spPr/>
        <p:txBody>
          <a:bodyPr/>
          <a:lstStyle/>
          <a:p>
            <a:r>
              <a:rPr lang="en-US"/>
              <a:t>Dr. Maddineshat</a:t>
            </a:r>
            <a:endParaRPr lang="fa-IR"/>
          </a:p>
        </p:txBody>
      </p:sp>
    </p:spTree>
    <p:extLst>
      <p:ext uri="{BB962C8B-B14F-4D97-AF65-F5344CB8AC3E}">
        <p14:creationId xmlns:p14="http://schemas.microsoft.com/office/powerpoint/2010/main" val="1754733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F349-73FA-A8D3-6968-0AABA7E7E36D}"/>
              </a:ext>
            </a:extLst>
          </p:cNvPr>
          <p:cNvSpPr>
            <a:spLocks noGrp="1"/>
          </p:cNvSpPr>
          <p:nvPr>
            <p:ph type="title"/>
          </p:nvPr>
        </p:nvSpPr>
        <p:spPr/>
        <p:txBody>
          <a:bodyPr/>
          <a:lstStyle/>
          <a:p>
            <a:r>
              <a:rPr lang="fa-IR" dirty="0">
                <a:cs typeface="B Titr" panose="00000700000000000000" pitchFamily="2" charset="-78"/>
              </a:rPr>
              <a:t>ایفای نقش</a:t>
            </a:r>
          </a:p>
        </p:txBody>
      </p:sp>
      <p:sp>
        <p:nvSpPr>
          <p:cNvPr id="3" name="Content Placeholder 2">
            <a:extLst>
              <a:ext uri="{FF2B5EF4-FFF2-40B4-BE49-F238E27FC236}">
                <a16:creationId xmlns:a16="http://schemas.microsoft.com/office/drawing/2014/main" id="{4B14DE1E-94A9-1865-AC0E-F851AD535B04}"/>
              </a:ext>
            </a:extLst>
          </p:cNvPr>
          <p:cNvSpPr>
            <a:spLocks noGrp="1"/>
          </p:cNvSpPr>
          <p:nvPr>
            <p:ph idx="1"/>
          </p:nvPr>
        </p:nvSpPr>
        <p:spPr/>
        <p:txBody>
          <a:bodyPr/>
          <a:lstStyle/>
          <a:p>
            <a:pPr algn="just"/>
            <a:r>
              <a:rPr lang="fa-IR" sz="2800" dirty="0">
                <a:cs typeface="B Nazanin" panose="00000400000000000000" pitchFamily="2" charset="-78"/>
              </a:rPr>
              <a:t>ایفای نقش، سناریوهای واقعی را شبیه‌سازی می‌کند و به دانشجویان این امکان را می‌دهد که مهارت‌ها و دانش خود را بلافاصله در عمل به کار گیرند. </a:t>
            </a:r>
          </a:p>
          <a:p>
            <a:pPr algn="just"/>
            <a:r>
              <a:rPr lang="fa-IR" sz="2800" dirty="0">
                <a:cs typeface="B Nazanin" panose="00000400000000000000" pitchFamily="2" charset="-78"/>
              </a:rPr>
              <a:t>این روش می‌تواند مفاهیم تئوری را با عمل ادغام کند. </a:t>
            </a:r>
          </a:p>
          <a:p>
            <a:pPr algn="just"/>
            <a:r>
              <a:rPr lang="fa-IR" sz="2800" dirty="0">
                <a:cs typeface="B Nazanin" panose="00000400000000000000" pitchFamily="2" charset="-78"/>
              </a:rPr>
              <a:t>این روش به افزایش مشارکت، بهبود مهارت‌های ارتباطی، و یادگیری عمیق‌تر کمک می‌کند.</a:t>
            </a:r>
          </a:p>
          <a:p>
            <a:pPr algn="just"/>
            <a:r>
              <a:rPr lang="fa-IR" sz="2800" dirty="0">
                <a:cs typeface="B Nazanin" panose="00000400000000000000" pitchFamily="2" charset="-78"/>
              </a:rPr>
              <a:t>مناسب برای آموزش </a:t>
            </a:r>
            <a:r>
              <a:rPr lang="fa-IR" sz="2800" b="1" dirty="0">
                <a:solidFill>
                  <a:srgbClr val="FF0000"/>
                </a:solidFill>
                <a:cs typeface="B Nazanin" panose="00000400000000000000" pitchFamily="2" charset="-78"/>
              </a:rPr>
              <a:t>مهارت‌های بالینی، اخلاق پزشکی، مشاوره، و آموزش ارتقاء سلامت در جامعه </a:t>
            </a:r>
            <a:r>
              <a:rPr lang="fa-IR" sz="2800" dirty="0">
                <a:cs typeface="B Nazanin" panose="00000400000000000000" pitchFamily="2" charset="-78"/>
              </a:rPr>
              <a:t>است.​</a:t>
            </a:r>
          </a:p>
          <a:p>
            <a:pPr marL="0" indent="0" algn="just">
              <a:buNone/>
            </a:pPr>
            <a:endParaRPr lang="fa-IR" sz="2800" dirty="0">
              <a:cs typeface="B Nazanin" panose="00000400000000000000" pitchFamily="2" charset="-78"/>
            </a:endParaRPr>
          </a:p>
          <a:p>
            <a:pPr marL="0" indent="0" algn="just">
              <a:buNone/>
            </a:pPr>
            <a:r>
              <a:rPr lang="fa-IR" sz="2800" dirty="0">
                <a:cs typeface="B Nazanin" panose="00000400000000000000" pitchFamily="2" charset="-78"/>
                <a:sym typeface="Wingdings 2" panose="05020102010507070707" pitchFamily="18" charset="2"/>
              </a:rPr>
              <a:t></a:t>
            </a:r>
            <a:r>
              <a:rPr lang="fa-IR" b="1" dirty="0">
                <a:solidFill>
                  <a:srgbClr val="C00000"/>
                </a:solidFill>
                <a:cs typeface="B Nazanin" panose="00000400000000000000" pitchFamily="2" charset="-78"/>
              </a:rPr>
              <a:t>برای دستیابی به اهداف آموزش و یادگیری با کارآیی بیشتر، باید در برنامه درسی آموزش پزشکی گنجانده شود</a:t>
            </a:r>
            <a:endParaRPr lang="fa-IR" sz="2800" b="1" dirty="0">
              <a:solidFill>
                <a:srgbClr val="C00000"/>
              </a:solidFill>
              <a:cs typeface="B Nazanin" panose="00000400000000000000" pitchFamily="2" charset="-78"/>
            </a:endParaRPr>
          </a:p>
          <a:p>
            <a:pPr algn="just"/>
            <a:endParaRPr lang="fa-IR" dirty="0">
              <a:cs typeface="B Nazanin" panose="00000400000000000000" pitchFamily="2" charset="-78"/>
            </a:endParaRPr>
          </a:p>
          <a:p>
            <a:endParaRPr lang="fa-IR" dirty="0"/>
          </a:p>
        </p:txBody>
      </p:sp>
      <p:sp>
        <p:nvSpPr>
          <p:cNvPr id="4" name="Footer Placeholder 3">
            <a:extLst>
              <a:ext uri="{FF2B5EF4-FFF2-40B4-BE49-F238E27FC236}">
                <a16:creationId xmlns:a16="http://schemas.microsoft.com/office/drawing/2014/main" id="{64AFADF9-BB2C-F24B-7E20-BD05F49F4EFC}"/>
              </a:ext>
            </a:extLst>
          </p:cNvPr>
          <p:cNvSpPr>
            <a:spLocks noGrp="1"/>
          </p:cNvSpPr>
          <p:nvPr>
            <p:ph type="ftr" sz="quarter" idx="11"/>
          </p:nvPr>
        </p:nvSpPr>
        <p:spPr/>
        <p:txBody>
          <a:bodyPr/>
          <a:lstStyle/>
          <a:p>
            <a:r>
              <a:rPr lang="en-US"/>
              <a:t>Dr. Maddineshat</a:t>
            </a:r>
            <a:endParaRPr lang="fa-IR"/>
          </a:p>
        </p:txBody>
      </p:sp>
    </p:spTree>
    <p:extLst>
      <p:ext uri="{BB962C8B-B14F-4D97-AF65-F5344CB8AC3E}">
        <p14:creationId xmlns:p14="http://schemas.microsoft.com/office/powerpoint/2010/main" val="1518499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8F9B2-DCAA-80A9-EF67-50BDC6D441FC}"/>
              </a:ext>
            </a:extLst>
          </p:cNvPr>
          <p:cNvSpPr>
            <a:spLocks noGrp="1"/>
          </p:cNvSpPr>
          <p:nvPr>
            <p:ph type="title"/>
          </p:nvPr>
        </p:nvSpPr>
        <p:spPr/>
        <p:txBody>
          <a:bodyPr/>
          <a:lstStyle/>
          <a:p>
            <a:r>
              <a:rPr lang="fa-IR" dirty="0">
                <a:cs typeface="B Titr" panose="00000700000000000000" pitchFamily="2" charset="-78"/>
              </a:rPr>
              <a:t>ایفای نقش</a:t>
            </a:r>
            <a:endParaRPr lang="fa-IR" dirty="0"/>
          </a:p>
        </p:txBody>
      </p:sp>
      <p:sp>
        <p:nvSpPr>
          <p:cNvPr id="3" name="Content Placeholder 2">
            <a:extLst>
              <a:ext uri="{FF2B5EF4-FFF2-40B4-BE49-F238E27FC236}">
                <a16:creationId xmlns:a16="http://schemas.microsoft.com/office/drawing/2014/main" id="{3EDE8142-C44F-A804-10B4-6831A41E3DDF}"/>
              </a:ext>
            </a:extLst>
          </p:cNvPr>
          <p:cNvSpPr>
            <a:spLocks noGrp="1"/>
          </p:cNvSpPr>
          <p:nvPr>
            <p:ph idx="1"/>
          </p:nvPr>
        </p:nvSpPr>
        <p:spPr>
          <a:xfrm>
            <a:off x="4447713" y="1600201"/>
            <a:ext cx="7134686" cy="4983161"/>
          </a:xfrm>
        </p:spPr>
        <p:txBody>
          <a:bodyPr>
            <a:normAutofit fontScale="85000" lnSpcReduction="20000"/>
          </a:bodyPr>
          <a:lstStyle/>
          <a:p>
            <a:pPr algn="just"/>
            <a:r>
              <a:rPr lang="fa-IR" b="1" dirty="0">
                <a:cs typeface="B Nazanin" panose="00000400000000000000" pitchFamily="2" charset="-78"/>
              </a:rPr>
              <a:t>ایفای نقش : بازآفرینی یک نقش یا تعامل</a:t>
            </a:r>
          </a:p>
          <a:p>
            <a:pPr algn="just"/>
            <a:r>
              <a:rPr lang="fa-IR" dirty="0">
                <a:cs typeface="B Nazanin" panose="00000400000000000000" pitchFamily="2" charset="-78"/>
              </a:rPr>
              <a:t>ایفای نقش یک </a:t>
            </a:r>
            <a:r>
              <a:rPr lang="fa-IR" b="1" dirty="0">
                <a:cs typeface="B Nazanin" panose="00000400000000000000" pitchFamily="2" charset="-78"/>
              </a:rPr>
              <a:t>تکنیک آموزشی</a:t>
            </a:r>
            <a:r>
              <a:rPr lang="fa-IR" dirty="0">
                <a:cs typeface="B Nazanin" panose="00000400000000000000" pitchFamily="2" charset="-78"/>
              </a:rPr>
              <a:t> است که در آن از شرکت‌کنندگان خواسته می‌شود تا نقش یک فرد خاص (مثلاً بیمار، پزشک، بستگان) را در یک موقعیت از پیش تعریف‌شده بازی کنند تا یک مهارت بین‌فردی یا ارتباطی خاص را تمرین و درک کنند.</a:t>
            </a:r>
          </a:p>
          <a:p>
            <a:pPr algn="just"/>
            <a:r>
              <a:rPr lang="fa-IR" dirty="0">
                <a:cs typeface="B Nazanin" panose="00000400000000000000" pitchFamily="2" charset="-78"/>
              </a:rPr>
              <a:t>ایفای نقش به عنوان یک روش برای "کسب آگاهی از نگرش‌ها، ارزش‌ها و احساسات دیگران از طریق قرار گرفتن در نقش آن‌ها" تعریف شده است.</a:t>
            </a:r>
          </a:p>
          <a:p>
            <a:pPr algn="just"/>
            <a:r>
              <a:rPr lang="fa-IR" b="1" dirty="0">
                <a:cs typeface="B Nazanin" panose="00000400000000000000" pitchFamily="2" charset="-78"/>
              </a:rPr>
              <a:t>مثال: وقتی یک دانشجو نقش "بیمار مضطرب" را بازی می‌کند و دانشجوی دیگر سعی می‌کند با تکنیک‌های ارتباطی او را آرام کند، در حال انجام یک فعالیت ایفای نقش هستند</a:t>
            </a:r>
          </a:p>
          <a:p>
            <a:endParaRPr lang="fa-IR" dirty="0"/>
          </a:p>
        </p:txBody>
      </p:sp>
      <p:sp>
        <p:nvSpPr>
          <p:cNvPr id="4" name="Footer Placeholder 3">
            <a:extLst>
              <a:ext uri="{FF2B5EF4-FFF2-40B4-BE49-F238E27FC236}">
                <a16:creationId xmlns:a16="http://schemas.microsoft.com/office/drawing/2014/main" id="{24C16C94-1258-8CA2-C153-B791F28A1EF8}"/>
              </a:ext>
            </a:extLst>
          </p:cNvPr>
          <p:cNvSpPr>
            <a:spLocks noGrp="1"/>
          </p:cNvSpPr>
          <p:nvPr>
            <p:ph type="ftr" sz="quarter" idx="11"/>
          </p:nvPr>
        </p:nvSpPr>
        <p:spPr/>
        <p:txBody>
          <a:bodyPr/>
          <a:lstStyle/>
          <a:p>
            <a:r>
              <a:rPr lang="en-US"/>
              <a:t>Dr. Maddineshat</a:t>
            </a:r>
            <a:endParaRPr lang="fa-IR"/>
          </a:p>
        </p:txBody>
      </p:sp>
      <p:pic>
        <p:nvPicPr>
          <p:cNvPr id="8" name="Picture 7">
            <a:extLst>
              <a:ext uri="{FF2B5EF4-FFF2-40B4-BE49-F238E27FC236}">
                <a16:creationId xmlns:a16="http://schemas.microsoft.com/office/drawing/2014/main" id="{9F1A9E07-A4EF-7AB1-2A50-636D4A0CC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191" y="1533617"/>
            <a:ext cx="3409579" cy="3790765"/>
          </a:xfrm>
          <a:prstGeom prst="rect">
            <a:avLst/>
          </a:prstGeom>
        </p:spPr>
      </p:pic>
    </p:spTree>
    <p:extLst>
      <p:ext uri="{BB962C8B-B14F-4D97-AF65-F5344CB8AC3E}">
        <p14:creationId xmlns:p14="http://schemas.microsoft.com/office/powerpoint/2010/main" val="3901321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0A358-0873-F821-794F-A17734557E1D}"/>
              </a:ext>
            </a:extLst>
          </p:cNvPr>
          <p:cNvSpPr>
            <a:spLocks noGrp="1"/>
          </p:cNvSpPr>
          <p:nvPr>
            <p:ph type="title"/>
          </p:nvPr>
        </p:nvSpPr>
        <p:spPr/>
        <p:txBody>
          <a:bodyPr/>
          <a:lstStyle/>
          <a:p>
            <a:r>
              <a:rPr lang="fa-IR" dirty="0">
                <a:cs typeface="B Titr" panose="00000700000000000000" pitchFamily="2" charset="-78"/>
              </a:rPr>
              <a:t>ایفای نقش</a:t>
            </a:r>
          </a:p>
        </p:txBody>
      </p:sp>
      <p:sp>
        <p:nvSpPr>
          <p:cNvPr id="3" name="Content Placeholder 2">
            <a:extLst>
              <a:ext uri="{FF2B5EF4-FFF2-40B4-BE49-F238E27FC236}">
                <a16:creationId xmlns:a16="http://schemas.microsoft.com/office/drawing/2014/main" id="{A8D598E0-EFAD-D2E2-42EF-054D347DB39F}"/>
              </a:ext>
            </a:extLst>
          </p:cNvPr>
          <p:cNvSpPr>
            <a:spLocks noGrp="1"/>
          </p:cNvSpPr>
          <p:nvPr>
            <p:ph idx="1"/>
          </p:nvPr>
        </p:nvSpPr>
        <p:spPr/>
        <p:txBody>
          <a:bodyPr/>
          <a:lstStyle/>
          <a:p>
            <a:pPr marL="0" indent="0">
              <a:buNone/>
            </a:pPr>
            <a:r>
              <a:rPr lang="fa-IR" dirty="0">
                <a:cs typeface="B Nazanin" panose="00000400000000000000" pitchFamily="2" charset="-78"/>
              </a:rPr>
              <a:t>فواید ایفای نقش در آموزش پزشکی</a:t>
            </a:r>
          </a:p>
          <a:p>
            <a:r>
              <a:rPr lang="fa-IR" dirty="0">
                <a:cs typeface="B Nazanin" panose="00000400000000000000" pitchFamily="2" charset="-78"/>
              </a:rPr>
              <a:t>افزایش مشارکت فعال دانشجویان نسبت به روش‌های تدریس سنتی و سخنرانی.</a:t>
            </a:r>
          </a:p>
          <a:p>
            <a:r>
              <a:rPr lang="fa-IR" dirty="0">
                <a:cs typeface="B Nazanin" panose="00000400000000000000" pitchFamily="2" charset="-78"/>
              </a:rPr>
              <a:t>انتقال بهتر و ماندگارتر مفاهیم بالینی و اجتماعی.</a:t>
            </a:r>
          </a:p>
          <a:p>
            <a:r>
              <a:rPr lang="fa-IR" dirty="0">
                <a:cs typeface="B Nazanin" panose="00000400000000000000" pitchFamily="2" charset="-78"/>
              </a:rPr>
              <a:t>تقویت مهارت‌های ارتباطی، تصمیم‌گیری و تفکر نقادانه.</a:t>
            </a:r>
          </a:p>
          <a:p>
            <a:r>
              <a:rPr lang="fa-IR" dirty="0">
                <a:cs typeface="B Nazanin" panose="00000400000000000000" pitchFamily="2" charset="-78"/>
              </a:rPr>
              <a:t>بهبود توانایی دانشجویان در انتقال پیام‌های بهداشتی و مشاوره.</a:t>
            </a:r>
          </a:p>
          <a:p>
            <a:r>
              <a:rPr lang="fa-IR" dirty="0">
                <a:cs typeface="B Nazanin" panose="00000400000000000000" pitchFamily="2" charset="-78"/>
              </a:rPr>
              <a:t>امکان آموزش موضوعات حساس مانند اطلاع‌رسانی اخبار بد، مراقبت اخلاقی، و کسب رضایت آگاهانه بیمار.</a:t>
            </a:r>
          </a:p>
          <a:p>
            <a:endParaRPr lang="fa-IR" dirty="0"/>
          </a:p>
        </p:txBody>
      </p:sp>
      <p:sp>
        <p:nvSpPr>
          <p:cNvPr id="4" name="Footer Placeholder 3">
            <a:extLst>
              <a:ext uri="{FF2B5EF4-FFF2-40B4-BE49-F238E27FC236}">
                <a16:creationId xmlns:a16="http://schemas.microsoft.com/office/drawing/2014/main" id="{2C19BE77-1A97-90C3-7450-1E3A6DAA8E21}"/>
              </a:ext>
            </a:extLst>
          </p:cNvPr>
          <p:cNvSpPr>
            <a:spLocks noGrp="1"/>
          </p:cNvSpPr>
          <p:nvPr>
            <p:ph type="ftr" sz="quarter" idx="11"/>
          </p:nvPr>
        </p:nvSpPr>
        <p:spPr/>
        <p:txBody>
          <a:bodyPr/>
          <a:lstStyle/>
          <a:p>
            <a:r>
              <a:rPr lang="en-US"/>
              <a:t>Dr. Maddineshat</a:t>
            </a:r>
            <a:endParaRPr lang="fa-IR"/>
          </a:p>
        </p:txBody>
      </p:sp>
    </p:spTree>
    <p:extLst>
      <p:ext uri="{BB962C8B-B14F-4D97-AF65-F5344CB8AC3E}">
        <p14:creationId xmlns:p14="http://schemas.microsoft.com/office/powerpoint/2010/main" val="4081321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126EF-A2C9-F93B-7830-87ADA544C33A}"/>
              </a:ext>
            </a:extLst>
          </p:cNvPr>
          <p:cNvSpPr>
            <a:spLocks noGrp="1"/>
          </p:cNvSpPr>
          <p:nvPr>
            <p:ph type="title"/>
          </p:nvPr>
        </p:nvSpPr>
        <p:spPr/>
        <p:txBody>
          <a:bodyPr/>
          <a:lstStyle/>
          <a:p>
            <a:r>
              <a:rPr lang="fa-IR" b="1" dirty="0">
                <a:cs typeface="B Nazanin" panose="00000400000000000000" pitchFamily="2" charset="-78"/>
              </a:rPr>
              <a:t>مبانی نظری ایفای نقش: چرا این روش کار می‌کند؟</a:t>
            </a:r>
            <a:endParaRPr lang="fa-IR" dirty="0">
              <a:cs typeface="B Nazanin" panose="00000400000000000000" pitchFamily="2" charset="-78"/>
            </a:endParaRPr>
          </a:p>
        </p:txBody>
      </p:sp>
      <p:sp>
        <p:nvSpPr>
          <p:cNvPr id="3" name="Content Placeholder 2">
            <a:extLst>
              <a:ext uri="{FF2B5EF4-FFF2-40B4-BE49-F238E27FC236}">
                <a16:creationId xmlns:a16="http://schemas.microsoft.com/office/drawing/2014/main" id="{57DE1309-3B38-C70E-AE5D-636B3EDDAF79}"/>
              </a:ext>
            </a:extLst>
          </p:cNvPr>
          <p:cNvSpPr>
            <a:spLocks noGrp="1"/>
          </p:cNvSpPr>
          <p:nvPr>
            <p:ph idx="1"/>
          </p:nvPr>
        </p:nvSpPr>
        <p:spPr>
          <a:xfrm>
            <a:off x="6019060" y="1600200"/>
            <a:ext cx="5563340" cy="4853865"/>
          </a:xfrm>
        </p:spPr>
        <p:txBody>
          <a:bodyPr/>
          <a:lstStyle/>
          <a:p>
            <a:pPr algn="just"/>
            <a:r>
              <a:rPr lang="fa-IR" sz="2400" dirty="0">
                <a:cs typeface="B Nazanin" panose="00000400000000000000" pitchFamily="2" charset="-78"/>
              </a:rPr>
              <a:t>ایفای نقش صرفاً یک "بازی" نیست. این روش یک </a:t>
            </a:r>
            <a:r>
              <a:rPr lang="fa-IR" sz="2400" b="1" dirty="0">
                <a:cs typeface="B Nazanin" panose="00000400000000000000" pitchFamily="2" charset="-78"/>
              </a:rPr>
              <a:t>ابزار آموزشی قدرتمند و دارای پشتوانه نظری قوی</a:t>
            </a:r>
            <a:r>
              <a:rPr lang="fa-IR" sz="2400" dirty="0">
                <a:cs typeface="B Nazanin" panose="00000400000000000000" pitchFamily="2" charset="-78"/>
              </a:rPr>
              <a:t> است که:</a:t>
            </a:r>
          </a:p>
          <a:p>
            <a:pPr lvl="1" algn="just"/>
            <a:r>
              <a:rPr lang="fa-IR" sz="2400" dirty="0">
                <a:cs typeface="B Nazanin" panose="00000400000000000000" pitchFamily="2" charset="-78"/>
              </a:rPr>
              <a:t>از </a:t>
            </a:r>
            <a:r>
              <a:rPr lang="fa-IR" sz="2400" b="1" dirty="0">
                <a:cs typeface="B Nazanin" panose="00000400000000000000" pitchFamily="2" charset="-78"/>
              </a:rPr>
              <a:t>یادگیری از طریق انجام دادن</a:t>
            </a:r>
            <a:r>
              <a:rPr lang="fa-IR" sz="2400" dirty="0">
                <a:cs typeface="B Nazanin" panose="00000400000000000000" pitchFamily="2" charset="-78"/>
              </a:rPr>
              <a:t> (چرخه کلب) حمایت می‌کند.</a:t>
            </a:r>
          </a:p>
          <a:p>
            <a:pPr algn="just"/>
            <a:r>
              <a:rPr lang="fa-IR" sz="2400" b="1" dirty="0">
                <a:cs typeface="B Nazanin" panose="00000400000000000000" pitchFamily="2" charset="-78"/>
              </a:rPr>
              <a:t>نظریه یادگیری تجربی (</a:t>
            </a:r>
            <a:r>
              <a:rPr lang="en-US" sz="2400" b="1" dirty="0">
                <a:cs typeface="B Nazanin" panose="00000400000000000000" pitchFamily="2" charset="-78"/>
              </a:rPr>
              <a:t>Experiential Learning Theory </a:t>
            </a:r>
            <a:r>
              <a:rPr lang="fa-IR" sz="2400" b="1" dirty="0">
                <a:cs typeface="B Nazanin" panose="00000400000000000000" pitchFamily="2" charset="-78"/>
              </a:rPr>
              <a:t> دیوید کلب)</a:t>
            </a:r>
          </a:p>
          <a:p>
            <a:pPr algn="just"/>
            <a:r>
              <a:rPr lang="fa-IR" sz="2400" dirty="0">
                <a:cs typeface="B Nazanin" panose="00000400000000000000" pitchFamily="2" charset="-78"/>
              </a:rPr>
              <a:t>این نظریه، قلب تپنده روش </a:t>
            </a:r>
            <a:r>
              <a:rPr lang="fa-IR" sz="2400" b="1" dirty="0">
                <a:cs typeface="B Nazanin" panose="00000400000000000000" pitchFamily="2" charset="-78"/>
              </a:rPr>
              <a:t>ایفای نقش </a:t>
            </a:r>
            <a:r>
              <a:rPr lang="fa-IR" sz="2400" dirty="0">
                <a:cs typeface="B Nazanin" panose="00000400000000000000" pitchFamily="2" charset="-78"/>
              </a:rPr>
              <a:t>است. </a:t>
            </a:r>
          </a:p>
          <a:p>
            <a:pPr algn="just"/>
            <a:r>
              <a:rPr lang="fa-IR" sz="2400" dirty="0">
                <a:cs typeface="B Nazanin" panose="00000400000000000000" pitchFamily="2" charset="-78"/>
              </a:rPr>
              <a:t>کلب یادگیری را نه یک فرآیند منفعل، بلکه یک چرخه فعال می‌داند.</a:t>
            </a:r>
            <a:endParaRPr lang="fa-IR" sz="2400" b="1" dirty="0">
              <a:cs typeface="B Nazanin" panose="00000400000000000000" pitchFamily="2" charset="-78"/>
            </a:endParaRPr>
          </a:p>
          <a:p>
            <a:endParaRPr lang="fa-IR" sz="2400" b="1" dirty="0">
              <a:cs typeface="B Nazanin" panose="00000400000000000000" pitchFamily="2" charset="-78"/>
            </a:endParaRPr>
          </a:p>
          <a:p>
            <a:endParaRPr lang="fa-IR" b="1" dirty="0">
              <a:cs typeface="B Nazanin" panose="00000400000000000000" pitchFamily="2" charset="-78"/>
            </a:endParaRPr>
          </a:p>
          <a:p>
            <a:pPr lvl="1"/>
            <a:endParaRPr lang="fa-IR" dirty="0">
              <a:cs typeface="B Nazanin" panose="00000400000000000000" pitchFamily="2" charset="-78"/>
            </a:endParaRPr>
          </a:p>
          <a:p>
            <a:pPr marL="457200" lvl="1" indent="0">
              <a:buNone/>
            </a:pPr>
            <a:endParaRPr lang="fa-IR" dirty="0">
              <a:cs typeface="B Nazanin" panose="00000400000000000000" pitchFamily="2" charset="-78"/>
            </a:endParaRPr>
          </a:p>
          <a:p>
            <a:pPr marL="0" indent="0">
              <a:buNone/>
            </a:pPr>
            <a:br>
              <a:rPr lang="fa-IR" dirty="0"/>
            </a:br>
            <a:endParaRPr lang="fa-IR" dirty="0"/>
          </a:p>
        </p:txBody>
      </p:sp>
      <p:sp>
        <p:nvSpPr>
          <p:cNvPr id="4" name="Footer Placeholder 3">
            <a:extLst>
              <a:ext uri="{FF2B5EF4-FFF2-40B4-BE49-F238E27FC236}">
                <a16:creationId xmlns:a16="http://schemas.microsoft.com/office/drawing/2014/main" id="{4E9E2455-5CF7-1797-D090-20E1DBF8FC82}"/>
              </a:ext>
            </a:extLst>
          </p:cNvPr>
          <p:cNvSpPr>
            <a:spLocks noGrp="1"/>
          </p:cNvSpPr>
          <p:nvPr>
            <p:ph type="ftr" sz="quarter" idx="11"/>
          </p:nvPr>
        </p:nvSpPr>
        <p:spPr/>
        <p:txBody>
          <a:bodyPr/>
          <a:lstStyle/>
          <a:p>
            <a:r>
              <a:rPr lang="en-US"/>
              <a:t>Dr. Maddineshat</a:t>
            </a:r>
            <a:endParaRPr lang="fa-IR"/>
          </a:p>
        </p:txBody>
      </p:sp>
      <p:pic>
        <p:nvPicPr>
          <p:cNvPr id="7" name="Picture 6">
            <a:extLst>
              <a:ext uri="{FF2B5EF4-FFF2-40B4-BE49-F238E27FC236}">
                <a16:creationId xmlns:a16="http://schemas.microsoft.com/office/drawing/2014/main" id="{DE1C1CB3-3CDC-9484-D974-1B317BE8A35F}"/>
              </a:ext>
            </a:extLst>
          </p:cNvPr>
          <p:cNvPicPr>
            <a:picLocks noChangeAspect="1"/>
          </p:cNvPicPr>
          <p:nvPr/>
        </p:nvPicPr>
        <p:blipFill>
          <a:blip r:embed="rId3">
            <a:extLst>
              <a:ext uri="{28A0092B-C50C-407E-A947-70E740481C1C}">
                <a14:useLocalDpi xmlns:a14="http://schemas.microsoft.com/office/drawing/2010/main" val="0"/>
              </a:ext>
            </a:extLst>
          </a:blip>
          <a:srcRect l="16802" r="33300" b="51875"/>
          <a:stretch>
            <a:fillRect/>
          </a:stretch>
        </p:blipFill>
        <p:spPr>
          <a:xfrm>
            <a:off x="609600" y="1560819"/>
            <a:ext cx="4086687" cy="4684406"/>
          </a:xfrm>
          <a:prstGeom prst="rect">
            <a:avLst/>
          </a:prstGeom>
        </p:spPr>
      </p:pic>
    </p:spTree>
    <p:extLst>
      <p:ext uri="{BB962C8B-B14F-4D97-AF65-F5344CB8AC3E}">
        <p14:creationId xmlns:p14="http://schemas.microsoft.com/office/powerpoint/2010/main" val="641331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AEFD6-F3A9-2741-7F70-0E38119F1065}"/>
              </a:ext>
            </a:extLst>
          </p:cNvPr>
          <p:cNvSpPr>
            <a:spLocks noGrp="1"/>
          </p:cNvSpPr>
          <p:nvPr>
            <p:ph type="title"/>
          </p:nvPr>
        </p:nvSpPr>
        <p:spPr/>
        <p:txBody>
          <a:bodyPr/>
          <a:lstStyle/>
          <a:p>
            <a:r>
              <a:rPr lang="fa-IR" dirty="0">
                <a:cs typeface="B Nazanin" panose="00000400000000000000" pitchFamily="2" charset="-78"/>
              </a:rPr>
              <a:t>توضیح مراحل نظریه کلب در چارچوب ایفای نقش</a:t>
            </a:r>
            <a:endParaRPr lang="fa-IR" dirty="0"/>
          </a:p>
        </p:txBody>
      </p:sp>
      <p:sp>
        <p:nvSpPr>
          <p:cNvPr id="3" name="Content Placeholder 2">
            <a:extLst>
              <a:ext uri="{FF2B5EF4-FFF2-40B4-BE49-F238E27FC236}">
                <a16:creationId xmlns:a16="http://schemas.microsoft.com/office/drawing/2014/main" id="{A9A40D7C-26F9-FB29-3029-202242135704}"/>
              </a:ext>
            </a:extLst>
          </p:cNvPr>
          <p:cNvSpPr>
            <a:spLocks noGrp="1"/>
          </p:cNvSpPr>
          <p:nvPr>
            <p:ph idx="1"/>
          </p:nvPr>
        </p:nvSpPr>
        <p:spPr>
          <a:xfrm>
            <a:off x="4563122" y="1600201"/>
            <a:ext cx="7019277" cy="4525963"/>
          </a:xfrm>
        </p:spPr>
        <p:txBody>
          <a:bodyPr/>
          <a:lstStyle/>
          <a:p>
            <a:r>
              <a:rPr lang="fa-IR" b="1" dirty="0">
                <a:solidFill>
                  <a:srgbClr val="C00000"/>
                </a:solidFill>
                <a:cs typeface="B Nazanin" panose="00000400000000000000" pitchFamily="2" charset="-78"/>
              </a:rPr>
              <a:t>تجربه عینی( </a:t>
            </a:r>
            <a:r>
              <a:rPr lang="en-US" b="1" dirty="0">
                <a:solidFill>
                  <a:srgbClr val="C00000"/>
                </a:solidFill>
                <a:cs typeface="B Nazanin" panose="00000400000000000000" pitchFamily="2" charset="-78"/>
              </a:rPr>
              <a:t>Concrete Experience</a:t>
            </a:r>
            <a:r>
              <a:rPr lang="fa-IR" b="1" dirty="0">
                <a:solidFill>
                  <a:srgbClr val="C00000"/>
                </a:solidFill>
                <a:cs typeface="B Nazanin" panose="00000400000000000000" pitchFamily="2" charset="-78"/>
              </a:rPr>
              <a:t>)</a:t>
            </a:r>
          </a:p>
          <a:p>
            <a:pPr algn="just">
              <a:buFont typeface="Wingdings" panose="05000000000000000000" pitchFamily="2" charset="2"/>
              <a:buChar char="Ø"/>
            </a:pPr>
            <a:r>
              <a:rPr lang="en-US" dirty="0">
                <a:cs typeface="B Nazanin" panose="00000400000000000000" pitchFamily="2" charset="-78"/>
              </a:rPr>
              <a:t>       </a:t>
            </a:r>
            <a:r>
              <a:rPr lang="fa-IR" dirty="0">
                <a:cs typeface="B Nazanin" panose="00000400000000000000" pitchFamily="2" charset="-78"/>
              </a:rPr>
              <a:t>دانشجو به طور کامل در یک نقش (مثلاً پزشک یا بیمار) غوطه‌ور می‌شود و یک موقعیت واقعی را به طور مستقیم و عینی تجربه می‌کند. این مرحله، همان اجرای ایفای نقش است.</a:t>
            </a:r>
          </a:p>
          <a:p>
            <a:pPr marL="0" indent="0" algn="just">
              <a:buNone/>
            </a:pPr>
            <a:r>
              <a:rPr lang="fa-IR" dirty="0">
                <a:cs typeface="B Nazanin" panose="00000400000000000000" pitchFamily="2" charset="-78"/>
              </a:rPr>
              <a:t> </a:t>
            </a:r>
            <a:r>
              <a:rPr lang="fa-IR" dirty="0">
                <a:solidFill>
                  <a:srgbClr val="0070C0"/>
                </a:solidFill>
                <a:cs typeface="B Nazanin" panose="00000400000000000000" pitchFamily="2" charset="-78"/>
              </a:rPr>
              <a:t>مثال: دانشجویی که سعی می‌کند به یک بیمار عصبانی آرامش بدهد، استرس، چالش‌های کلامی و احساسات آن لحظه را به طور ملموس تجربه می‌کند.</a:t>
            </a:r>
          </a:p>
        </p:txBody>
      </p:sp>
      <p:sp>
        <p:nvSpPr>
          <p:cNvPr id="4" name="Footer Placeholder 3">
            <a:extLst>
              <a:ext uri="{FF2B5EF4-FFF2-40B4-BE49-F238E27FC236}">
                <a16:creationId xmlns:a16="http://schemas.microsoft.com/office/drawing/2014/main" id="{FFD8C8AA-AB1C-D39C-A78C-C687EA764263}"/>
              </a:ext>
            </a:extLst>
          </p:cNvPr>
          <p:cNvSpPr>
            <a:spLocks noGrp="1"/>
          </p:cNvSpPr>
          <p:nvPr>
            <p:ph type="ftr" sz="quarter" idx="11"/>
          </p:nvPr>
        </p:nvSpPr>
        <p:spPr/>
        <p:txBody>
          <a:bodyPr/>
          <a:lstStyle/>
          <a:p>
            <a:r>
              <a:rPr lang="en-US"/>
              <a:t>Dr. Maddineshat</a:t>
            </a:r>
            <a:endParaRPr lang="fa-IR"/>
          </a:p>
        </p:txBody>
      </p:sp>
      <p:pic>
        <p:nvPicPr>
          <p:cNvPr id="6" name="Picture 5">
            <a:extLst>
              <a:ext uri="{FF2B5EF4-FFF2-40B4-BE49-F238E27FC236}">
                <a16:creationId xmlns:a16="http://schemas.microsoft.com/office/drawing/2014/main" id="{7DDE2778-0AAC-348B-AEA1-459DF485E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826" y="1600201"/>
            <a:ext cx="3602042" cy="4072629"/>
          </a:xfrm>
          <a:prstGeom prst="rect">
            <a:avLst/>
          </a:prstGeom>
        </p:spPr>
      </p:pic>
    </p:spTree>
    <p:extLst>
      <p:ext uri="{BB962C8B-B14F-4D97-AF65-F5344CB8AC3E}">
        <p14:creationId xmlns:p14="http://schemas.microsoft.com/office/powerpoint/2010/main" val="1231906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2D4D7-BDA2-DA59-2704-E9243941D176}"/>
              </a:ext>
            </a:extLst>
          </p:cNvPr>
          <p:cNvSpPr>
            <a:spLocks noGrp="1"/>
          </p:cNvSpPr>
          <p:nvPr>
            <p:ph type="title"/>
          </p:nvPr>
        </p:nvSpPr>
        <p:spPr/>
        <p:txBody>
          <a:bodyPr/>
          <a:lstStyle/>
          <a:p>
            <a:r>
              <a:rPr lang="fa-IR" dirty="0">
                <a:cs typeface="B Nazanin" panose="00000400000000000000" pitchFamily="2" charset="-78"/>
              </a:rPr>
              <a:t>توضیح مراحل نظریه کلب در چارچوب ایفای نقش</a:t>
            </a:r>
            <a:endParaRPr lang="fa-IR" dirty="0"/>
          </a:p>
        </p:txBody>
      </p:sp>
      <p:sp>
        <p:nvSpPr>
          <p:cNvPr id="3" name="Content Placeholder 2">
            <a:extLst>
              <a:ext uri="{FF2B5EF4-FFF2-40B4-BE49-F238E27FC236}">
                <a16:creationId xmlns:a16="http://schemas.microsoft.com/office/drawing/2014/main" id="{F638E977-81E3-8B12-7678-2036DB61F84D}"/>
              </a:ext>
            </a:extLst>
          </p:cNvPr>
          <p:cNvSpPr>
            <a:spLocks noGrp="1"/>
          </p:cNvSpPr>
          <p:nvPr>
            <p:ph idx="1"/>
          </p:nvPr>
        </p:nvSpPr>
        <p:spPr>
          <a:xfrm>
            <a:off x="4767308" y="1600201"/>
            <a:ext cx="6815091" cy="4525963"/>
          </a:xfrm>
        </p:spPr>
        <p:txBody>
          <a:bodyPr/>
          <a:lstStyle/>
          <a:p>
            <a:pPr algn="just"/>
            <a:r>
              <a:rPr lang="fa-IR" dirty="0">
                <a:cs typeface="B Nazanin" panose="00000400000000000000" pitchFamily="2" charset="-78"/>
              </a:rPr>
              <a:t>مشاهده تأمل‌گرانه </a:t>
            </a:r>
            <a:r>
              <a:rPr lang="en-US" dirty="0">
                <a:cs typeface="B Nazanin" panose="00000400000000000000" pitchFamily="2" charset="-78"/>
              </a:rPr>
              <a:t>Reflective Observation):</a:t>
            </a:r>
            <a:r>
              <a:rPr lang="fa-IR" dirty="0">
                <a:cs typeface="B Nazanin" panose="00000400000000000000" pitchFamily="2" charset="-78"/>
              </a:rPr>
              <a:t>)</a:t>
            </a:r>
            <a:endParaRPr lang="en-US" dirty="0">
              <a:cs typeface="B Nazanin" panose="00000400000000000000" pitchFamily="2" charset="-78"/>
            </a:endParaRPr>
          </a:p>
          <a:p>
            <a:pPr algn="just"/>
            <a:r>
              <a:rPr lang="en-US" dirty="0">
                <a:cs typeface="B Nazanin" panose="00000400000000000000" pitchFamily="2" charset="-78"/>
              </a:rPr>
              <a:t>     </a:t>
            </a:r>
            <a:r>
              <a:rPr lang="fa-IR" dirty="0">
                <a:cs typeface="B Nazanin" panose="00000400000000000000" pitchFamily="2" charset="-78"/>
              </a:rPr>
              <a:t>پس از اتمام اجرا، دانشجو و همکلاسی‌ها به تأمل در مورد آنچه اتفاق افتاده می‌پردازند. ("در آن موقعیت چه احساسی داشتم؟"، "واکنش بیمار به حرف من چه بود؟"، "چه کاری می‌توانستم بهتر انجام دهم؟").</a:t>
            </a:r>
          </a:p>
          <a:p>
            <a:r>
              <a:rPr lang="fa-IR" dirty="0">
                <a:cs typeface="B Nazanin" panose="00000400000000000000" pitchFamily="2" charset="-78"/>
              </a:rPr>
              <a:t>      این مرحله در جلسه بازخورد (</a:t>
            </a:r>
            <a:r>
              <a:rPr lang="en-US" dirty="0">
                <a:cs typeface="B Nazanin" panose="00000400000000000000" pitchFamily="2" charset="-78"/>
              </a:rPr>
              <a:t>(Debriefing </a:t>
            </a:r>
            <a:r>
              <a:rPr lang="fa-IR" dirty="0">
                <a:cs typeface="B Nazanin" panose="00000400000000000000" pitchFamily="2" charset="-78"/>
              </a:rPr>
              <a:t> اتفاق می‌افتد.</a:t>
            </a:r>
          </a:p>
        </p:txBody>
      </p:sp>
      <p:sp>
        <p:nvSpPr>
          <p:cNvPr id="4" name="Footer Placeholder 3">
            <a:extLst>
              <a:ext uri="{FF2B5EF4-FFF2-40B4-BE49-F238E27FC236}">
                <a16:creationId xmlns:a16="http://schemas.microsoft.com/office/drawing/2014/main" id="{7321F175-FC6F-566E-1D0C-CDE2D98372B3}"/>
              </a:ext>
            </a:extLst>
          </p:cNvPr>
          <p:cNvSpPr>
            <a:spLocks noGrp="1"/>
          </p:cNvSpPr>
          <p:nvPr>
            <p:ph type="ftr" sz="quarter" idx="11"/>
          </p:nvPr>
        </p:nvSpPr>
        <p:spPr/>
        <p:txBody>
          <a:bodyPr/>
          <a:lstStyle/>
          <a:p>
            <a:r>
              <a:rPr lang="en-US"/>
              <a:t>Dr. Maddineshat</a:t>
            </a:r>
            <a:endParaRPr lang="fa-IR"/>
          </a:p>
        </p:txBody>
      </p:sp>
      <p:pic>
        <p:nvPicPr>
          <p:cNvPr id="6" name="Picture 5">
            <a:extLst>
              <a:ext uri="{FF2B5EF4-FFF2-40B4-BE49-F238E27FC236}">
                <a16:creationId xmlns:a16="http://schemas.microsoft.com/office/drawing/2014/main" id="{74923EC9-597E-BCB8-3E7B-0F3D29900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296" y="1658623"/>
            <a:ext cx="3369816" cy="3369816"/>
          </a:xfrm>
          <a:prstGeom prst="rect">
            <a:avLst/>
          </a:prstGeom>
        </p:spPr>
      </p:pic>
    </p:spTree>
    <p:extLst>
      <p:ext uri="{BB962C8B-B14F-4D97-AF65-F5344CB8AC3E}">
        <p14:creationId xmlns:p14="http://schemas.microsoft.com/office/powerpoint/2010/main" val="147707142"/>
      </p:ext>
    </p:extLst>
  </p:cSld>
  <p:clrMapOvr>
    <a:masterClrMapping/>
  </p:clrMapOvr>
</p:sld>
</file>

<file path=ppt/theme/theme1.xml><?xml version="1.0" encoding="utf-8"?>
<a:theme xmlns:a="http://schemas.openxmlformats.org/drawingml/2006/main" name="Theme36">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altLang="fa-I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altLang="fa-I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36" id="{F09E79B1-72C3-446D-9C62-E5B4BE1F3553}" vid="{F64E4D7A-BD24-4D73-95B6-CE927B558A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Theme36</Template>
  <TotalTime>726</TotalTime>
  <Words>3667</Words>
  <Application>Microsoft Office PowerPoint</Application>
  <PresentationFormat>Widescreen</PresentationFormat>
  <Paragraphs>373</Paragraphs>
  <Slides>33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B Nazanin</vt:lpstr>
      <vt:lpstr>B Titr</vt:lpstr>
      <vt:lpstr>Calibri</vt:lpstr>
      <vt:lpstr>Cambria</vt:lpstr>
      <vt:lpstr>Wingdings</vt:lpstr>
      <vt:lpstr>Theme36</vt:lpstr>
      <vt:lpstr>روش تدریس ایفای نقش در آموزش پزشکی</vt:lpstr>
      <vt:lpstr>مقدمه</vt:lpstr>
      <vt:lpstr>مقدمه</vt:lpstr>
      <vt:lpstr>ایفای نقش</vt:lpstr>
      <vt:lpstr>ایفای نقش</vt:lpstr>
      <vt:lpstr>ایفای نقش</vt:lpstr>
      <vt:lpstr>مبانی نظری ایفای نقش: چرا این روش کار می‌کند؟</vt:lpstr>
      <vt:lpstr>توضیح مراحل نظریه کلب در چارچوب ایفای نقش</vt:lpstr>
      <vt:lpstr>توضیح مراحل نظریه کلب در چارچوب ایفای نقش</vt:lpstr>
      <vt:lpstr>توضیح مراحل نظریه کلب در چارچوب ایفای نقش</vt:lpstr>
      <vt:lpstr>توضیح مراحل نظریه کلب در چارچوب ایفای نقش</vt:lpstr>
      <vt:lpstr>ایفای نقش</vt:lpstr>
      <vt:lpstr>ایفای نقش، به دانشجو اجازه می‌دهد چرخه مراحل نظریه کلب را به سرعت و در یک محیط امن طی کند، چیزی که در محیط واقعی و با بیماران واقعی اغلب امکان‌پذیر نیست.</vt:lpstr>
      <vt:lpstr>انواع ایفای نقش</vt:lpstr>
      <vt:lpstr>انواع ایفای نقش</vt:lpstr>
      <vt:lpstr>مدیریت واکنش‌های عاطفی در ایفای نقش</vt:lpstr>
      <vt:lpstr>مراحل آموزش ایفای نقش</vt:lpstr>
      <vt:lpstr>مراحل آموزش ایفای نقش</vt:lpstr>
      <vt:lpstr>نحوه طراحی ایفای نقش</vt:lpstr>
      <vt:lpstr>سناریو کارگاه آموزشی:</vt:lpstr>
      <vt:lpstr>سناریو کارگاه آموزشی:</vt:lpstr>
      <vt:lpstr>سناریو کارگاه آموزشی:</vt:lpstr>
      <vt:lpstr>سناریو کارگاه آموزشی:</vt:lpstr>
      <vt:lpstr>سناریو کارگاه آموزشی</vt:lpstr>
      <vt:lpstr>سناریو کارگاه آموزشی:</vt:lpstr>
      <vt:lpstr>چک‌لیست جامع ایفای نقش (Role-Playing Checklist)</vt:lpstr>
      <vt:lpstr>چک‌لیست جامع ایفای نقش (Role-Playing Checklist)</vt:lpstr>
      <vt:lpstr>چک‌لیست جامع ایفای نقش (Role-Playing Checklist)</vt:lpstr>
      <vt:lpstr>PowerPoint Presentation</vt:lpstr>
      <vt:lpstr>چک لیست مشاهده ایفای نقش  عملکرد</vt:lpstr>
      <vt:lpstr>PowerPoint Presentation</vt:lpstr>
      <vt:lpstr>خلاصه نکات کلیدی برای موفقیت</vt:lpstr>
      <vt:lpstr>منابع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Maryam</dc:creator>
  <cp:lastModifiedBy>Maryam</cp:lastModifiedBy>
  <cp:revision>84</cp:revision>
  <dcterms:created xsi:type="dcterms:W3CDTF">2025-10-24T09:20:53Z</dcterms:created>
  <dcterms:modified xsi:type="dcterms:W3CDTF">2025-10-27T07:14:24Z</dcterms:modified>
</cp:coreProperties>
</file>